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0.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27.jpg" ContentType="image/jpe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6"/>
  </p:notesMasterIdLst>
  <p:sldIdLst>
    <p:sldId id="261" r:id="rId5"/>
    <p:sldId id="280" r:id="rId6"/>
    <p:sldId id="291" r:id="rId7"/>
    <p:sldId id="2134807231" r:id="rId8"/>
    <p:sldId id="2134807232" r:id="rId9"/>
    <p:sldId id="2134807233" r:id="rId10"/>
    <p:sldId id="2134807234" r:id="rId11"/>
    <p:sldId id="2134807235" r:id="rId12"/>
    <p:sldId id="292" r:id="rId13"/>
    <p:sldId id="293" r:id="rId14"/>
    <p:sldId id="294" r:id="rId15"/>
    <p:sldId id="295" r:id="rId16"/>
    <p:sldId id="296" r:id="rId17"/>
    <p:sldId id="2134807229" r:id="rId18"/>
    <p:sldId id="297" r:id="rId19"/>
    <p:sldId id="2134807230" r:id="rId20"/>
    <p:sldId id="298" r:id="rId21"/>
    <p:sldId id="281" r:id="rId22"/>
    <p:sldId id="2134806742" r:id="rId23"/>
    <p:sldId id="2134806743" r:id="rId24"/>
    <p:sldId id="258" r:id="rId25"/>
    <p:sldId id="259" r:id="rId26"/>
    <p:sldId id="260" r:id="rId27"/>
    <p:sldId id="2134806744" r:id="rId28"/>
    <p:sldId id="262" r:id="rId29"/>
    <p:sldId id="263" r:id="rId30"/>
    <p:sldId id="264" r:id="rId31"/>
    <p:sldId id="265" r:id="rId32"/>
    <p:sldId id="266" r:id="rId33"/>
    <p:sldId id="267" r:id="rId34"/>
    <p:sldId id="268" r:id="rId35"/>
    <p:sldId id="283" r:id="rId36"/>
    <p:sldId id="284" r:id="rId37"/>
    <p:sldId id="2134806729" r:id="rId38"/>
    <p:sldId id="2134806741" r:id="rId39"/>
    <p:sldId id="2134806740" r:id="rId40"/>
    <p:sldId id="2134806733" r:id="rId41"/>
    <p:sldId id="256" r:id="rId42"/>
    <p:sldId id="257" r:id="rId43"/>
    <p:sldId id="276" r:id="rId44"/>
    <p:sldId id="358" r:id="rId45"/>
    <p:sldId id="2134806745" r:id="rId46"/>
    <p:sldId id="2134806746" r:id="rId47"/>
    <p:sldId id="2134806747" r:id="rId48"/>
    <p:sldId id="2134806748" r:id="rId49"/>
    <p:sldId id="2134806749" r:id="rId50"/>
    <p:sldId id="2134806750" r:id="rId51"/>
    <p:sldId id="2134806751" r:id="rId52"/>
    <p:sldId id="2134806752" r:id="rId53"/>
    <p:sldId id="2134806753" r:id="rId54"/>
    <p:sldId id="269" r:id="rId55"/>
    <p:sldId id="270" r:id="rId56"/>
    <p:sldId id="271" r:id="rId57"/>
    <p:sldId id="272" r:id="rId58"/>
    <p:sldId id="2134807128" r:id="rId59"/>
    <p:sldId id="2134807205" r:id="rId60"/>
    <p:sldId id="2134807208" r:id="rId61"/>
    <p:sldId id="2134807209" r:id="rId62"/>
    <p:sldId id="2134806829" r:id="rId63"/>
    <p:sldId id="305" r:id="rId64"/>
    <p:sldId id="2778" r:id="rId65"/>
    <p:sldId id="2134807211" r:id="rId66"/>
    <p:sldId id="275" r:id="rId67"/>
    <p:sldId id="2134807212" r:id="rId68"/>
    <p:sldId id="2134807213" r:id="rId69"/>
    <p:sldId id="2134807214" r:id="rId70"/>
    <p:sldId id="2134807215" r:id="rId71"/>
    <p:sldId id="2134807216" r:id="rId72"/>
    <p:sldId id="2134807217" r:id="rId73"/>
    <p:sldId id="2134807218" r:id="rId74"/>
    <p:sldId id="2134807219" r:id="rId75"/>
    <p:sldId id="2134807220" r:id="rId76"/>
    <p:sldId id="2134807221" r:id="rId77"/>
    <p:sldId id="2134807222" r:id="rId78"/>
    <p:sldId id="2134807223" r:id="rId79"/>
    <p:sldId id="2134807224" r:id="rId80"/>
    <p:sldId id="2134807225" r:id="rId81"/>
    <p:sldId id="2134807226" r:id="rId82"/>
    <p:sldId id="2134807227" r:id="rId83"/>
    <p:sldId id="2134807228" r:id="rId84"/>
    <p:sldId id="279" r:id="rId8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5CA"/>
    <a:srgbClr val="2700CC"/>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94660"/>
  </p:normalViewPr>
  <p:slideViewPr>
    <p:cSldViewPr snapToGrid="0">
      <p:cViewPr varScale="1">
        <p:scale>
          <a:sx n="105" d="100"/>
          <a:sy n="105"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4/17/2024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ksde.org/Portals/0/Communications/Rubrics/IPS%20KC%20Star%20Recognition%20Rubric.pdf"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www.ksde.org/Agency/Fiscal-and-Administrative-Services/Communications-and-Recognition-Programs/Vision-Kansans-Can/Kansans-Can-Star-Recognition/How-to-Apply" TargetMode="External"/><Relationship Id="rId4" Type="http://schemas.openxmlformats.org/officeDocument/2006/relationships/hyperlink" Target="https://www.ksde.org/Portals/0/Communications/Rubrics/IPS%20Artifacts.pdf?ver=2021-04-01-091026-957"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c8459655f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cc8459655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6ebab2822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6ebab2822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ebab2822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6ebab2822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6d8e875d0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6d8e875d0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d8e875d0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d8e875d0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6d8e875d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6d8e875d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Jennifer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6d8e875d0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6d8e875d0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Jennifer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eb4a042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6eb4a042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Jennifer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6d8e875d0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6d8e875d0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Jennifer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6eb4a0428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6eb4a042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Jennifer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0cd66bc8f5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Laurie</a:t>
            </a:r>
            <a:endParaRPr/>
          </a:p>
        </p:txBody>
      </p:sp>
      <p:sp>
        <p:nvSpPr>
          <p:cNvPr id="207" name="Google Shape;207;g10cd66bc8f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cc8459655f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cc8459655f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6ea51aa02a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26ea51aa02a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g26ea51aa02a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38</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6ea51aa02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26ea51aa02a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26ea51aa02a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39</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31097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cc6d4c1b6d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cc6d4c1b6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c6d4c1b6d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cc6d4c1b6d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https://k-acte-summer-conference-2024.constantcontactsites.com/</a:t>
            </a:r>
            <a:endParaRPr/>
          </a:p>
        </p:txBody>
      </p:sp>
      <p:sp>
        <p:nvSpPr>
          <p:cNvPr id="280" name="Google Shape;2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cc6d4c1b6d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cc6d4c1b6d_0_13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a:p>
        </p:txBody>
      </p:sp>
      <p:sp>
        <p:nvSpPr>
          <p:cNvPr id="295" name="Google Shape;295;g2cc6d4c1b6d_0_134: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46</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cc6d4c1b6d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cc6d4c1b6d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71428"/>
              </a:lnSpc>
              <a:spcBef>
                <a:spcPts val="0"/>
              </a:spcBef>
              <a:spcAft>
                <a:spcPts val="0"/>
              </a:spcAft>
              <a:buClr>
                <a:schemeClr val="dk1"/>
              </a:buClr>
              <a:buSzPts val="1100"/>
              <a:buFont typeface="Arial"/>
              <a:buNone/>
            </a:pPr>
            <a:r>
              <a:rPr lang="en-US" sz="1050" dirty="0">
                <a:solidFill>
                  <a:srgbClr val="0000E6"/>
                </a:solidFill>
                <a:highlight>
                  <a:srgbClr val="FFFFFF"/>
                </a:highlight>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IPS Kansans Can Star Recognition Rubric (ksde.org)</a:t>
            </a:r>
            <a:r>
              <a:rPr lang="en-US" sz="1050" dirty="0">
                <a:solidFill>
                  <a:srgbClr val="666666"/>
                </a:solidFill>
                <a:highlight>
                  <a:srgbClr val="FFFFFF"/>
                </a:highlight>
                <a:latin typeface="Open Sans"/>
                <a:ea typeface="Open Sans"/>
                <a:cs typeface="Open Sans"/>
                <a:sym typeface="Open Sans"/>
              </a:rPr>
              <a:t> </a:t>
            </a:r>
            <a:endParaRPr sz="1050" dirty="0">
              <a:solidFill>
                <a:srgbClr val="666666"/>
              </a:solidFill>
              <a:highlight>
                <a:srgbClr val="FFFFFF"/>
              </a:highlight>
              <a:latin typeface="Open Sans"/>
              <a:ea typeface="Open Sans"/>
              <a:cs typeface="Open Sans"/>
              <a:sym typeface="Open Sans"/>
            </a:endParaRPr>
          </a:p>
          <a:p>
            <a:pPr marL="0" lvl="0" indent="0" algn="l" rtl="0">
              <a:lnSpc>
                <a:spcPct val="171428"/>
              </a:lnSpc>
              <a:spcBef>
                <a:spcPts val="1300"/>
              </a:spcBef>
              <a:spcAft>
                <a:spcPts val="0"/>
              </a:spcAft>
              <a:buClr>
                <a:schemeClr val="dk1"/>
              </a:buClr>
              <a:buSzPts val="1100"/>
              <a:buFont typeface="Arial"/>
              <a:buNone/>
            </a:pPr>
            <a:r>
              <a:rPr lang="en-US" sz="1050" dirty="0">
                <a:solidFill>
                  <a:srgbClr val="0000E6"/>
                </a:solidFill>
                <a:highlight>
                  <a:srgbClr val="FFFFFF"/>
                </a:highlight>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Kansans Can Star Recognition Program - IPS Artifacts (ksde.org)</a:t>
            </a:r>
            <a:r>
              <a:rPr lang="en-US" sz="1050" dirty="0">
                <a:solidFill>
                  <a:srgbClr val="666666"/>
                </a:solidFill>
                <a:highlight>
                  <a:srgbClr val="FFFFFF"/>
                </a:highlight>
                <a:latin typeface="Open Sans"/>
                <a:ea typeface="Open Sans"/>
                <a:cs typeface="Open Sans"/>
                <a:sym typeface="Open Sans"/>
              </a:rPr>
              <a:t> </a:t>
            </a:r>
            <a:endParaRPr sz="1050" dirty="0">
              <a:solidFill>
                <a:srgbClr val="666666"/>
              </a:solidFill>
              <a:highlight>
                <a:srgbClr val="FFFFFF"/>
              </a:highlight>
              <a:latin typeface="Open Sans"/>
              <a:ea typeface="Open Sans"/>
              <a:cs typeface="Open Sans"/>
              <a:sym typeface="Open Sans"/>
            </a:endParaRPr>
          </a:p>
          <a:p>
            <a:pPr marL="0" lvl="0" indent="0" algn="l" rtl="0">
              <a:lnSpc>
                <a:spcPct val="171428"/>
              </a:lnSpc>
              <a:spcBef>
                <a:spcPts val="1300"/>
              </a:spcBef>
              <a:spcAft>
                <a:spcPts val="0"/>
              </a:spcAft>
              <a:buClr>
                <a:schemeClr val="dk1"/>
              </a:buClr>
              <a:buSzPts val="1100"/>
              <a:buFont typeface="Arial"/>
              <a:buNone/>
            </a:pPr>
            <a:r>
              <a:rPr lang="en-US" sz="1050" dirty="0">
                <a:solidFill>
                  <a:srgbClr val="0000E6"/>
                </a:solidFill>
                <a:highlight>
                  <a:srgbClr val="FFFFFF"/>
                </a:highlight>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Kansans Can Star Recognition Program: How to Apply (ksde.org)</a:t>
            </a:r>
            <a:r>
              <a:rPr lang="en-US" sz="1050" dirty="0">
                <a:solidFill>
                  <a:srgbClr val="666666"/>
                </a:solidFill>
                <a:highlight>
                  <a:srgbClr val="FFFFFF"/>
                </a:highlight>
                <a:latin typeface="Open Sans"/>
                <a:ea typeface="Open Sans"/>
                <a:cs typeface="Open Sans"/>
                <a:sym typeface="Open Sans"/>
              </a:rPr>
              <a:t> </a:t>
            </a:r>
            <a:endParaRPr sz="1050" dirty="0">
              <a:solidFill>
                <a:srgbClr val="666666"/>
              </a:solidFill>
              <a:highlight>
                <a:srgbClr val="FFFFFF"/>
              </a:highlight>
              <a:latin typeface="Open Sans"/>
              <a:ea typeface="Open Sans"/>
              <a:cs typeface="Open Sans"/>
              <a:sym typeface="Open Sans"/>
            </a:endParaRPr>
          </a:p>
          <a:p>
            <a:pPr marL="0" lvl="0" indent="0" algn="l" rtl="0">
              <a:spcBef>
                <a:spcPts val="130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A3FED-3DA1-DFB3-6488-22E60528B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D1721-5898-3225-5960-24ECC669E81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27E142-A4BA-7108-D4AF-A21CBCA9FAC6}"/>
              </a:ext>
            </a:extLst>
          </p:cNvPr>
          <p:cNvSpPr>
            <a:spLocks noGrp="1"/>
          </p:cNvSpPr>
          <p:nvPr>
            <p:ph type="body" idx="1"/>
          </p:nvPr>
        </p:nvSpPr>
        <p:spPr/>
        <p:txBody>
          <a:bodyPr/>
          <a:lstStyle/>
          <a:p>
            <a:pPr marL="0" indent="0">
              <a:buNone/>
            </a:pPr>
            <a:r>
              <a:rPr lang="en-US" altLang="zh-CN" dirty="0"/>
              <a:t>2024 is Year Six</a:t>
            </a:r>
            <a:endParaRPr lang="zh-CN" altLang="en-US" dirty="0"/>
          </a:p>
        </p:txBody>
      </p:sp>
      <p:sp>
        <p:nvSpPr>
          <p:cNvPr id="4" name="Slide Number Placeholder 3">
            <a:extLst>
              <a:ext uri="{FF2B5EF4-FFF2-40B4-BE49-F238E27FC236}">
                <a16:creationId xmlns:a16="http://schemas.microsoft.com/office/drawing/2014/main" id="{AB21D8DD-4163-959B-3644-3D83E180DE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36D60-E145-4733-B39D-95FC714DDCE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5495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c8459655f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c8459655f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cc6d4c1b6d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cc6d4c1b6d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https://www.ksde.org/Portals/0/CSAS/Content%20Area%20(F-L)/Elementary%20Career%20Awareness%20Resource.pdf?ver=2024-01-30-131059-923</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cc6d4c1b6d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cc6d4c1b6d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c6d4c1b6d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cc6d4c1b6d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cc6d4c1b6d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cc6d4c1b6d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https://www.ksde.org/Portals/0/CSAS/Content%20Area%20(F-L)/Middle%20School%20Career%20Exploration%20Resource.pdf?ver=2024-01-30-130933-257</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cc6d4c1b6d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cc6d4c1b6d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https://library.kccte.pittstate.edu/curriculum/264</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cc6d4c1b6d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cc6d4c1b6d_0_4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3134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1584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Today’s Occupations: A collection of high demand, high wage occupations requiring less than a Bachelor’s Degree.  Published 1.2024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578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Today’s Occupations: A collection of high demand, high wage occupations requiring less than a Bachelor’s Degree.  Published 1.2024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28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c8459655f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cc8459655f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kern="1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Every occupation on these posters is currently in high demand in the state of Kansas. </a:t>
            </a:r>
          </a:p>
          <a:p>
            <a:endParaRPr lang="en-US" dirty="0"/>
          </a:p>
        </p:txBody>
      </p:sp>
    </p:spTree>
    <p:extLst>
      <p:ext uri="{BB962C8B-B14F-4D97-AF65-F5344CB8AC3E}">
        <p14:creationId xmlns:p14="http://schemas.microsoft.com/office/powerpoint/2010/main" val="3800488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2B7BC-5BF5-4E89-96C0-E495535533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475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a:p>
        </p:txBody>
      </p:sp>
      <p:sp>
        <p:nvSpPr>
          <p:cNvPr id="365" name="Google Shape;365;p1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63</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cc8459655f_0_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cc8459655f_0_0:notes"/>
          <p:cNvSpPr txBox="1">
            <a:spLocks noGrp="1"/>
          </p:cNvSpPr>
          <p:nvPr>
            <p:ph type="body" idx="1"/>
          </p:nvPr>
        </p:nvSpPr>
        <p:spPr>
          <a:xfrm>
            <a:off x="686421" y="4400238"/>
            <a:ext cx="5485200" cy="36009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2cc8459655f_0_0:notes"/>
          <p:cNvSpPr txBox="1">
            <a:spLocks noGrp="1"/>
          </p:cNvSpPr>
          <p:nvPr>
            <p:ph type="sldNum" idx="12"/>
          </p:nvPr>
        </p:nvSpPr>
        <p:spPr>
          <a:xfrm>
            <a:off x="3884026" y="8684926"/>
            <a:ext cx="2972400" cy="459000"/>
          </a:xfrm>
          <a:prstGeom prst="rect">
            <a:avLst/>
          </a:prstGeom>
          <a:noFill/>
          <a:ln>
            <a:noFill/>
          </a:ln>
        </p:spPr>
        <p:txBody>
          <a:bodyPr spcFirstLastPara="1" wrap="square" lIns="89600" tIns="44800" rIns="89600" bIns="448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8</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Whole…</a:t>
            </a:r>
          </a:p>
          <a:p>
            <a:pPr marL="174708" indent="-174708">
              <a:buFont typeface="Arial" panose="020B0604020202020204" pitchFamily="34" charset="0"/>
              <a:buChar char="•"/>
            </a:pPr>
            <a:r>
              <a:rPr lang="en-US" dirty="0"/>
              <a:t>The Fundamentals – Aspirational or Desired State…what does it mean to implement?</a:t>
            </a:r>
          </a:p>
          <a:p>
            <a:pPr marL="174708" indent="-174708">
              <a:buFont typeface="Arial" panose="020B0604020202020204" pitchFamily="34" charset="0"/>
              <a:buChar char="•"/>
            </a:pPr>
            <a:r>
              <a:rPr lang="en-US" dirty="0"/>
              <a:t>The Structures – The elements that shape our professional behaviors…this is the language of school systems</a:t>
            </a:r>
          </a:p>
          <a:p>
            <a:pPr marL="640594" lvl="1" indent="-174708">
              <a:buFont typeface="Arial" panose="020B0604020202020204" pitchFamily="34" charset="0"/>
              <a:buChar char="•"/>
            </a:pPr>
            <a:r>
              <a:rPr lang="en-US" dirty="0"/>
              <a:t>Why do we use the word system – We don’t want anything to happen in isolation</a:t>
            </a:r>
          </a:p>
          <a:p>
            <a:pPr marL="640594" lvl="1" indent="-174708">
              <a:buFont typeface="Arial" panose="020B0604020202020204" pitchFamily="34" charset="0"/>
              <a:buChar char="•"/>
            </a:pPr>
            <a:r>
              <a:rPr lang="en-US" dirty="0"/>
              <a:t>The Handshake and Greeting Principle…</a:t>
            </a:r>
          </a:p>
          <a:p>
            <a:pPr marL="174708" indent="-174708">
              <a:buFont typeface="Arial" panose="020B0604020202020204" pitchFamily="34" charset="0"/>
              <a:buChar char="•"/>
            </a:pPr>
            <a:r>
              <a:rPr lang="en-US" dirty="0"/>
              <a:t>The Lead Indicators – The actions, what we can control and influence, what is indicative of implementing the fundamentals</a:t>
            </a:r>
          </a:p>
          <a:p>
            <a:pPr marL="640594" lvl="1" indent="-174708">
              <a:buFont typeface="Arial" panose="020B0604020202020204" pitchFamily="34" charset="0"/>
              <a:buChar char="•"/>
            </a:pPr>
            <a:r>
              <a:rPr lang="en-US" dirty="0"/>
              <a:t>What is indicative of improving outcomes for students – back to the why</a:t>
            </a:r>
          </a:p>
          <a:p>
            <a:pPr marL="1106481" lvl="2" indent="-174708">
              <a:buFont typeface="Arial" panose="020B0604020202020204" pitchFamily="34" charset="0"/>
              <a:buChar char="•"/>
            </a:pPr>
            <a:r>
              <a:rPr lang="en-US" dirty="0"/>
              <a:t>If we take these actions, we will better position students for opportunity, reducing limitations</a:t>
            </a:r>
          </a:p>
          <a:p>
            <a:pPr marL="174708" indent="-174708">
              <a:buFont typeface="Arial" panose="020B0604020202020204" pitchFamily="34" charset="0"/>
              <a:buChar char="•"/>
            </a:pPr>
            <a:r>
              <a:rPr lang="en-US" dirty="0"/>
              <a:t>Measures of Progress – How will we know those actions are occurring</a:t>
            </a:r>
          </a:p>
          <a:p>
            <a:pPr marL="640594" lvl="1" indent="-174708">
              <a:buFont typeface="Arial" panose="020B0604020202020204" pitchFamily="34" charset="0"/>
              <a:buChar char="•"/>
            </a:pPr>
            <a:r>
              <a:rPr lang="en-US" dirty="0"/>
              <a:t>Once a school system commits, how do they show and know they are making progress towards implementation</a:t>
            </a:r>
          </a:p>
          <a:p>
            <a:pPr marL="174708" indent="-174708">
              <a:buFont typeface="Arial" panose="020B0604020202020204" pitchFamily="34" charset="0"/>
              <a:buChar char="•"/>
            </a:pPr>
            <a:r>
              <a:rPr lang="en-US" dirty="0"/>
              <a:t>These are the components of the School Improvement Model</a:t>
            </a:r>
          </a:p>
          <a:p>
            <a:pPr marL="640594" lvl="1" indent="-174708">
              <a:buFont typeface="Arial" panose="020B0604020202020204" pitchFamily="34" charset="0"/>
              <a:buChar char="•"/>
            </a:pPr>
            <a:r>
              <a:rPr lang="en-US" dirty="0"/>
              <a:t>It is not perfect, but we believe it can be highly, highly useful to build the highest degree of coherence in our state</a:t>
            </a:r>
          </a:p>
          <a:p>
            <a:pPr marL="1106481" lvl="2"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802E48C-15F2-4550-8745-42693DC799C5}" type="slidenum">
              <a:rPr lang="en-US" smtClean="0"/>
              <a:t>14</a:t>
            </a:fld>
            <a:endParaRPr lang="en-US"/>
          </a:p>
        </p:txBody>
      </p:sp>
    </p:spTree>
    <p:extLst>
      <p:ext uri="{BB962C8B-B14F-4D97-AF65-F5344CB8AC3E}">
        <p14:creationId xmlns:p14="http://schemas.microsoft.com/office/powerpoint/2010/main" val="280305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cd66bc8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cd66bc8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6d302a7e7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6d302a7e7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6eb4a0428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6eb4a0428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tx1"/>
                </a:solidFill>
              </a:defRPr>
            </a:lvl1pPr>
          </a:lstStyle>
          <a:p>
            <a:r>
              <a:rPr lang="en-US" dirty="0"/>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4/17/2024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4/17/2024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p:cSld name="1_Section Header">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1187" y="669"/>
            <a:ext cx="12189627" cy="6856665"/>
          </a:xfrm>
          <a:prstGeom prst="rect">
            <a:avLst/>
          </a:prstGeom>
          <a:noFill/>
          <a:ln>
            <a:noFill/>
          </a:ln>
        </p:spPr>
      </p:pic>
      <p:sp>
        <p:nvSpPr>
          <p:cNvPr id="52" name="Google Shape;52;p13"/>
          <p:cNvSpPr txBox="1">
            <a:spLocks noGrp="1"/>
          </p:cNvSpPr>
          <p:nvPr>
            <p:ph type="title"/>
          </p:nvPr>
        </p:nvSpPr>
        <p:spPr>
          <a:xfrm>
            <a:off x="1893456" y="423335"/>
            <a:ext cx="8340400" cy="2713200"/>
          </a:xfrm>
          <a:prstGeom prst="rect">
            <a:avLst/>
          </a:prstGeom>
          <a:noFill/>
          <a:ln>
            <a:noFill/>
          </a:ln>
        </p:spPr>
        <p:txBody>
          <a:bodyPr spcFirstLastPara="1" wrap="square" lIns="68575" tIns="34275" rIns="342900" bIns="34275" anchor="b" anchorCtr="0">
            <a:normAutofit/>
          </a:bodyPr>
          <a:lstStyle>
            <a:lvl1pPr lvl="0" algn="l" rtl="0">
              <a:lnSpc>
                <a:spcPct val="90000"/>
              </a:lnSpc>
              <a:spcBef>
                <a:spcPts val="0"/>
              </a:spcBef>
              <a:spcAft>
                <a:spcPts val="0"/>
              </a:spcAft>
              <a:buClr>
                <a:schemeClr val="lt1"/>
              </a:buClr>
              <a:buSzPts val="4500"/>
              <a:buFont typeface="Open Sans SemiBold"/>
              <a:buNone/>
              <a:defRPr sz="6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1893456" y="3246268"/>
            <a:ext cx="8340400" cy="1500400"/>
          </a:xfrm>
          <a:prstGeom prst="rect">
            <a:avLst/>
          </a:prstGeom>
          <a:noFill/>
          <a:ln>
            <a:noFill/>
          </a:ln>
        </p:spPr>
        <p:txBody>
          <a:bodyPr spcFirstLastPara="1" wrap="square" lIns="68575" tIns="137150" rIns="342900" bIns="137150" anchor="t" anchorCtr="0">
            <a:normAutofit/>
          </a:bodyPr>
          <a:lstStyle>
            <a:lvl1pPr marL="609585" lvl="0" indent="-304792" algn="l" rtl="0">
              <a:lnSpc>
                <a:spcPct val="90000"/>
              </a:lnSpc>
              <a:spcBef>
                <a:spcPts val="1067"/>
              </a:spcBef>
              <a:spcAft>
                <a:spcPts val="0"/>
              </a:spcAft>
              <a:buSzPts val="1800"/>
              <a:buNone/>
              <a:defRPr sz="2400">
                <a:solidFill>
                  <a:schemeClr val="lt1"/>
                </a:solidFill>
              </a:defRPr>
            </a:lvl1pPr>
            <a:lvl2pPr marL="1219170" lvl="1" indent="-304792" algn="l" rtl="0">
              <a:lnSpc>
                <a:spcPct val="90000"/>
              </a:lnSpc>
              <a:spcBef>
                <a:spcPts val="1600"/>
              </a:spcBef>
              <a:spcAft>
                <a:spcPts val="0"/>
              </a:spcAft>
              <a:buSzPts val="1500"/>
              <a:buNone/>
              <a:defRPr sz="2000">
                <a:solidFill>
                  <a:srgbClr val="888B94"/>
                </a:solidFill>
              </a:defRPr>
            </a:lvl2pPr>
            <a:lvl3pPr marL="1828754" lvl="2" indent="-304792" algn="l" rtl="0">
              <a:lnSpc>
                <a:spcPct val="90000"/>
              </a:lnSpc>
              <a:spcBef>
                <a:spcPts val="1600"/>
              </a:spcBef>
              <a:spcAft>
                <a:spcPts val="0"/>
              </a:spcAft>
              <a:buSzPts val="1400"/>
              <a:buNone/>
              <a:defRPr sz="1867">
                <a:solidFill>
                  <a:srgbClr val="888B94"/>
                </a:solidFill>
              </a:defRPr>
            </a:lvl3pPr>
            <a:lvl4pPr marL="2438339" lvl="3" indent="-304792" algn="l" rtl="0">
              <a:lnSpc>
                <a:spcPct val="90000"/>
              </a:lnSpc>
              <a:spcBef>
                <a:spcPts val="1600"/>
              </a:spcBef>
              <a:spcAft>
                <a:spcPts val="0"/>
              </a:spcAft>
              <a:buSzPts val="1200"/>
              <a:buNone/>
              <a:defRPr sz="1600">
                <a:solidFill>
                  <a:srgbClr val="888B94"/>
                </a:solidFill>
              </a:defRPr>
            </a:lvl4pPr>
            <a:lvl5pPr marL="3047924" lvl="4" indent="-304792" algn="l" rtl="0">
              <a:lnSpc>
                <a:spcPct val="90000"/>
              </a:lnSpc>
              <a:spcBef>
                <a:spcPts val="1600"/>
              </a:spcBef>
              <a:spcAft>
                <a:spcPts val="0"/>
              </a:spcAft>
              <a:buSzPts val="1200"/>
              <a:buNone/>
              <a:defRPr sz="1600">
                <a:solidFill>
                  <a:srgbClr val="888B94"/>
                </a:solidFill>
              </a:defRPr>
            </a:lvl5pPr>
            <a:lvl6pPr marL="3657509" lvl="5" indent="-304792" algn="l" rtl="0">
              <a:lnSpc>
                <a:spcPct val="90000"/>
              </a:lnSpc>
              <a:spcBef>
                <a:spcPts val="1600"/>
              </a:spcBef>
              <a:spcAft>
                <a:spcPts val="0"/>
              </a:spcAft>
              <a:buClr>
                <a:srgbClr val="888B94"/>
              </a:buClr>
              <a:buSzPts val="1200"/>
              <a:buNone/>
              <a:defRPr sz="1600">
                <a:solidFill>
                  <a:srgbClr val="888B94"/>
                </a:solidFill>
              </a:defRPr>
            </a:lvl6pPr>
            <a:lvl7pPr marL="4267093" lvl="6" indent="-304792" algn="l" rtl="0">
              <a:lnSpc>
                <a:spcPct val="90000"/>
              </a:lnSpc>
              <a:spcBef>
                <a:spcPts val="1600"/>
              </a:spcBef>
              <a:spcAft>
                <a:spcPts val="0"/>
              </a:spcAft>
              <a:buClr>
                <a:srgbClr val="888B94"/>
              </a:buClr>
              <a:buSzPts val="1200"/>
              <a:buNone/>
              <a:defRPr sz="1600">
                <a:solidFill>
                  <a:srgbClr val="888B94"/>
                </a:solidFill>
              </a:defRPr>
            </a:lvl7pPr>
            <a:lvl8pPr marL="4876678" lvl="7" indent="-304792" algn="l" rtl="0">
              <a:lnSpc>
                <a:spcPct val="90000"/>
              </a:lnSpc>
              <a:spcBef>
                <a:spcPts val="1600"/>
              </a:spcBef>
              <a:spcAft>
                <a:spcPts val="0"/>
              </a:spcAft>
              <a:buClr>
                <a:srgbClr val="888B94"/>
              </a:buClr>
              <a:buSzPts val="1200"/>
              <a:buNone/>
              <a:defRPr sz="1600">
                <a:solidFill>
                  <a:srgbClr val="888B94"/>
                </a:solidFill>
              </a:defRPr>
            </a:lvl8pPr>
            <a:lvl9pPr marL="5486263" lvl="8" indent="-304792" algn="l" rtl="0">
              <a:lnSpc>
                <a:spcPct val="90000"/>
              </a:lnSpc>
              <a:spcBef>
                <a:spcPts val="1600"/>
              </a:spcBef>
              <a:spcAft>
                <a:spcPts val="1600"/>
              </a:spcAft>
              <a:buClr>
                <a:srgbClr val="888B94"/>
              </a:buClr>
              <a:buSzPts val="1200"/>
              <a:buNone/>
              <a:defRPr sz="1600">
                <a:solidFill>
                  <a:srgbClr val="888B94"/>
                </a:solidFill>
              </a:defRPr>
            </a:lvl9pPr>
          </a:lstStyle>
          <a:p>
            <a:endParaRPr/>
          </a:p>
        </p:txBody>
      </p:sp>
      <p:sp>
        <p:nvSpPr>
          <p:cNvPr id="54" name="Google Shape;54;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dirty="0"/>
          </a:p>
        </p:txBody>
      </p:sp>
      <p:sp>
        <p:nvSpPr>
          <p:cNvPr id="55" name="Google Shape;55;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dirty="0"/>
          </a:p>
        </p:txBody>
      </p:sp>
      <p:sp>
        <p:nvSpPr>
          <p:cNvPr id="56" name="Google Shape;56;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7268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168"/>
        <p:cNvGrpSpPr/>
        <p:nvPr/>
      </p:nvGrpSpPr>
      <p:grpSpPr>
        <a:xfrm>
          <a:off x="0" y="0"/>
          <a:ext cx="0" cy="0"/>
          <a:chOff x="0" y="0"/>
          <a:chExt cx="0" cy="0"/>
        </a:xfrm>
      </p:grpSpPr>
      <p:pic>
        <p:nvPicPr>
          <p:cNvPr id="169" name="Google Shape;169;p31"/>
          <p:cNvPicPr preferRelativeResize="0"/>
          <p:nvPr/>
        </p:nvPicPr>
        <p:blipFill rotWithShape="1">
          <a:blip r:embed="rId2">
            <a:alphaModFix/>
          </a:blip>
          <a:srcRect/>
          <a:stretch/>
        </p:blipFill>
        <p:spPr>
          <a:xfrm>
            <a:off x="1186" y="666"/>
            <a:ext cx="12189633" cy="6856665"/>
          </a:xfrm>
          <a:prstGeom prst="rect">
            <a:avLst/>
          </a:prstGeom>
          <a:noFill/>
          <a:ln>
            <a:noFill/>
          </a:ln>
        </p:spPr>
      </p:pic>
      <p:sp>
        <p:nvSpPr>
          <p:cNvPr id="170" name="Google Shape;170;p31"/>
          <p:cNvSpPr txBox="1">
            <a:spLocks noGrp="1"/>
          </p:cNvSpPr>
          <p:nvPr>
            <p:ph type="subTitle" idx="1"/>
          </p:nvPr>
        </p:nvSpPr>
        <p:spPr>
          <a:xfrm>
            <a:off x="2824617" y="4326467"/>
            <a:ext cx="8529200" cy="10376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667"/>
              </a:spcBef>
              <a:spcAft>
                <a:spcPts val="0"/>
              </a:spcAft>
              <a:buSzPts val="1800"/>
              <a:buNone/>
              <a:defRPr sz="2400">
                <a:solidFill>
                  <a:schemeClr val="lt1"/>
                </a:solidFill>
              </a:defRPr>
            </a:lvl1pPr>
            <a:lvl2pPr lvl="1" algn="ctr" rtl="0">
              <a:lnSpc>
                <a:spcPct val="100000"/>
              </a:lnSpc>
              <a:spcBef>
                <a:spcPts val="667"/>
              </a:spcBef>
              <a:spcAft>
                <a:spcPts val="0"/>
              </a:spcAft>
              <a:buSzPts val="1500"/>
              <a:buNone/>
              <a:defRPr sz="2000"/>
            </a:lvl2pPr>
            <a:lvl3pPr lvl="2" algn="ctr" rtl="0">
              <a:lnSpc>
                <a:spcPct val="100000"/>
              </a:lnSpc>
              <a:spcBef>
                <a:spcPts val="667"/>
              </a:spcBef>
              <a:spcAft>
                <a:spcPts val="0"/>
              </a:spcAft>
              <a:buSzPts val="1400"/>
              <a:buNone/>
              <a:defRPr sz="1867"/>
            </a:lvl3pPr>
            <a:lvl4pPr lvl="3" algn="ctr" rtl="0">
              <a:lnSpc>
                <a:spcPct val="100000"/>
              </a:lnSpc>
              <a:spcBef>
                <a:spcPts val="667"/>
              </a:spcBef>
              <a:spcAft>
                <a:spcPts val="0"/>
              </a:spcAft>
              <a:buSzPts val="1200"/>
              <a:buNone/>
              <a:defRPr sz="1600"/>
            </a:lvl4pPr>
            <a:lvl5pPr lvl="4" algn="ctr" rtl="0">
              <a:lnSpc>
                <a:spcPct val="100000"/>
              </a:lnSpc>
              <a:spcBef>
                <a:spcPts val="667"/>
              </a:spcBef>
              <a:spcAft>
                <a:spcPts val="0"/>
              </a:spcAft>
              <a:buSzPts val="1200"/>
              <a:buNone/>
              <a:defRPr sz="1600"/>
            </a:lvl5pPr>
            <a:lvl6pPr lvl="5" algn="ctr" rtl="0">
              <a:lnSpc>
                <a:spcPct val="90000"/>
              </a:lnSpc>
              <a:spcBef>
                <a:spcPts val="667"/>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71" name="Google Shape;171;p31"/>
          <p:cNvSpPr txBox="1">
            <a:spLocks noGrp="1"/>
          </p:cNvSpPr>
          <p:nvPr>
            <p:ph type="title"/>
          </p:nvPr>
        </p:nvSpPr>
        <p:spPr>
          <a:xfrm>
            <a:off x="838200" y="1797485"/>
            <a:ext cx="10515600" cy="2529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lt1"/>
              </a:buClr>
              <a:buSzPts val="3300"/>
              <a:buFont typeface="Open Sans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682367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7"/>
        <p:cNvGrpSpPr/>
        <p:nvPr/>
      </p:nvGrpSpPr>
      <p:grpSpPr>
        <a:xfrm>
          <a:off x="0" y="0"/>
          <a:ext cx="0" cy="0"/>
          <a:chOff x="0" y="0"/>
          <a:chExt cx="0" cy="0"/>
        </a:xfrm>
      </p:grpSpPr>
      <p:sp>
        <p:nvSpPr>
          <p:cNvPr id="58" name="Google Shape;58;p14"/>
          <p:cNvSpPr txBox="1">
            <a:spLocks noGrp="1"/>
          </p:cNvSpPr>
          <p:nvPr>
            <p:ph type="body" idx="1"/>
          </p:nvPr>
        </p:nvSpPr>
        <p:spPr>
          <a:xfrm>
            <a:off x="838200" y="1644073"/>
            <a:ext cx="10515600" cy="45328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423323" algn="l" rtl="0">
              <a:lnSpc>
                <a:spcPct val="90000"/>
              </a:lnSpc>
              <a:spcBef>
                <a:spcPts val="533"/>
              </a:spcBef>
              <a:spcAft>
                <a:spcPts val="0"/>
              </a:spcAft>
              <a:buSzPts val="1400"/>
              <a:buChar char="•"/>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60" name="Google Shape;60;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61" name="Google Shape;61;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9pPr>
          </a:lstStyle>
          <a:p>
            <a:fld id="{00000000-1234-1234-1234-123412341234}" type="slidenum">
              <a:rPr lang="en" smtClean="0"/>
              <a:pPr/>
              <a:t>‹#›</a:t>
            </a:fld>
            <a:endParaRPr lang="en"/>
          </a:p>
        </p:txBody>
      </p:sp>
      <p:sp>
        <p:nvSpPr>
          <p:cNvPr id="62" name="Google Shape;62;p1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407755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1_Custom Layout">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14" name="Google Shape;14;p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9pPr>
          </a:lstStyle>
          <a:p>
            <a:fld id="{00000000-1234-1234-1234-123412341234}" type="slidenum">
              <a:rPr lang="en" smtClean="0"/>
              <a:pPr/>
              <a:t>‹#›</a:t>
            </a:fld>
            <a:endParaRPr lang="en"/>
          </a:p>
        </p:txBody>
      </p:sp>
      <p:sp>
        <p:nvSpPr>
          <p:cNvPr id="17" name="Google Shape;17;p2"/>
          <p:cNvSpPr txBox="1">
            <a:spLocks noGrp="1"/>
          </p:cNvSpPr>
          <p:nvPr>
            <p:ph type="title"/>
          </p:nvPr>
        </p:nvSpPr>
        <p:spPr>
          <a:xfrm>
            <a:off x="838200" y="4290581"/>
            <a:ext cx="11354000" cy="891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2"/>
          <p:cNvSpPr txBox="1">
            <a:spLocks noGrp="1"/>
          </p:cNvSpPr>
          <p:nvPr>
            <p:ph type="body" idx="1"/>
          </p:nvPr>
        </p:nvSpPr>
        <p:spPr>
          <a:xfrm>
            <a:off x="3581400" y="5331272"/>
            <a:ext cx="8610400" cy="6880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SzPts val="1800"/>
              <a:buNone/>
              <a:defRPr sz="2400">
                <a:solidFill>
                  <a:schemeClr val="dk1"/>
                </a:solidFill>
              </a:defRPr>
            </a:lvl1pPr>
            <a:lvl2pPr marL="1219170" lvl="1" indent="-304792" algn="l">
              <a:lnSpc>
                <a:spcPct val="90000"/>
              </a:lnSpc>
              <a:spcBef>
                <a:spcPts val="533"/>
              </a:spcBef>
              <a:spcAft>
                <a:spcPts val="0"/>
              </a:spcAft>
              <a:buSzPts val="1500"/>
              <a:buNone/>
              <a:defRPr sz="2000">
                <a:solidFill>
                  <a:srgbClr val="888B94"/>
                </a:solidFill>
              </a:defRPr>
            </a:lvl2pPr>
            <a:lvl3pPr marL="1828754" lvl="2" indent="-304792" algn="l">
              <a:lnSpc>
                <a:spcPct val="90000"/>
              </a:lnSpc>
              <a:spcBef>
                <a:spcPts val="533"/>
              </a:spcBef>
              <a:spcAft>
                <a:spcPts val="0"/>
              </a:spcAft>
              <a:buSzPts val="1400"/>
              <a:buNone/>
              <a:defRPr sz="1867">
                <a:solidFill>
                  <a:srgbClr val="888B94"/>
                </a:solidFill>
              </a:defRPr>
            </a:lvl3pPr>
            <a:lvl4pPr marL="2438339" lvl="3" indent="-304792" algn="l">
              <a:lnSpc>
                <a:spcPct val="90000"/>
              </a:lnSpc>
              <a:spcBef>
                <a:spcPts val="533"/>
              </a:spcBef>
              <a:spcAft>
                <a:spcPts val="0"/>
              </a:spcAft>
              <a:buSzPts val="1200"/>
              <a:buNone/>
              <a:defRPr sz="1600">
                <a:solidFill>
                  <a:srgbClr val="888B94"/>
                </a:solidFill>
              </a:defRPr>
            </a:lvl4pPr>
            <a:lvl5pPr marL="3047924" lvl="4" indent="-304792" algn="l">
              <a:lnSpc>
                <a:spcPct val="90000"/>
              </a:lnSpc>
              <a:spcBef>
                <a:spcPts val="533"/>
              </a:spcBef>
              <a:spcAft>
                <a:spcPts val="0"/>
              </a:spcAft>
              <a:buSzPts val="1200"/>
              <a:buNone/>
              <a:defRPr sz="1600">
                <a:solidFill>
                  <a:srgbClr val="888B94"/>
                </a:solidFill>
              </a:defRPr>
            </a:lvl5pPr>
            <a:lvl6pPr marL="3657509" lvl="5" indent="-304792" algn="l">
              <a:lnSpc>
                <a:spcPct val="90000"/>
              </a:lnSpc>
              <a:spcBef>
                <a:spcPts val="533"/>
              </a:spcBef>
              <a:spcAft>
                <a:spcPts val="0"/>
              </a:spcAft>
              <a:buClr>
                <a:srgbClr val="888B94"/>
              </a:buClr>
              <a:buSzPts val="1200"/>
              <a:buNone/>
              <a:defRPr sz="1600">
                <a:solidFill>
                  <a:srgbClr val="888B94"/>
                </a:solidFill>
              </a:defRPr>
            </a:lvl6pPr>
            <a:lvl7pPr marL="4267093" lvl="6" indent="-304792" algn="l">
              <a:lnSpc>
                <a:spcPct val="90000"/>
              </a:lnSpc>
              <a:spcBef>
                <a:spcPts val="533"/>
              </a:spcBef>
              <a:spcAft>
                <a:spcPts val="0"/>
              </a:spcAft>
              <a:buClr>
                <a:srgbClr val="888B94"/>
              </a:buClr>
              <a:buSzPts val="1200"/>
              <a:buNone/>
              <a:defRPr sz="1600">
                <a:solidFill>
                  <a:srgbClr val="888B94"/>
                </a:solidFill>
              </a:defRPr>
            </a:lvl7pPr>
            <a:lvl8pPr marL="4876678" lvl="7" indent="-304792" algn="l">
              <a:lnSpc>
                <a:spcPct val="90000"/>
              </a:lnSpc>
              <a:spcBef>
                <a:spcPts val="533"/>
              </a:spcBef>
              <a:spcAft>
                <a:spcPts val="0"/>
              </a:spcAft>
              <a:buClr>
                <a:srgbClr val="888B94"/>
              </a:buClr>
              <a:buSzPts val="1200"/>
              <a:buNone/>
              <a:defRPr sz="1600">
                <a:solidFill>
                  <a:srgbClr val="888B94"/>
                </a:solidFill>
              </a:defRPr>
            </a:lvl8pPr>
            <a:lvl9pPr marL="5486263" lvl="8" indent="-304792" algn="l">
              <a:lnSpc>
                <a:spcPct val="90000"/>
              </a:lnSpc>
              <a:spcBef>
                <a:spcPts val="533"/>
              </a:spcBef>
              <a:spcAft>
                <a:spcPts val="0"/>
              </a:spcAft>
              <a:buClr>
                <a:srgbClr val="888B94"/>
              </a:buClr>
              <a:buSzPts val="1200"/>
              <a:buNone/>
              <a:defRPr sz="1600">
                <a:solidFill>
                  <a:srgbClr val="888B94"/>
                </a:solidFill>
              </a:defRPr>
            </a:lvl9pPr>
          </a:lstStyle>
          <a:p>
            <a:endParaRPr/>
          </a:p>
        </p:txBody>
      </p:sp>
    </p:spTree>
    <p:extLst>
      <p:ext uri="{BB962C8B-B14F-4D97-AF65-F5344CB8AC3E}">
        <p14:creationId xmlns:p14="http://schemas.microsoft.com/office/powerpoint/2010/main" val="976523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415600" y="593367"/>
            <a:ext cx="9882400" cy="7636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18"/>
          <p:cNvSpPr txBox="1">
            <a:spLocks noGrp="1"/>
          </p:cNvSpPr>
          <p:nvPr>
            <p:ph type="body" idx="1"/>
          </p:nvPr>
        </p:nvSpPr>
        <p:spPr>
          <a:xfrm>
            <a:off x="415600" y="1536633"/>
            <a:ext cx="9882400" cy="4555200"/>
          </a:xfrm>
          <a:prstGeom prst="rect">
            <a:avLst/>
          </a:prstGeom>
        </p:spPr>
        <p:txBody>
          <a:bodyPr spcFirstLastPara="1" wrap="square" lIns="68575" tIns="34275" rIns="68575" bIns="34275" anchor="t" anchorCtr="0">
            <a:noAutofit/>
          </a:bodyPr>
          <a:lstStyle>
            <a:lvl1pPr marL="609585" lvl="0" indent="-482588" rtl="0">
              <a:spcBef>
                <a:spcPts val="1067"/>
              </a:spcBef>
              <a:spcAft>
                <a:spcPts val="0"/>
              </a:spcAft>
              <a:buSzPts val="2100"/>
              <a:buChar char="•"/>
              <a:defRPr>
                <a:latin typeface="Open Sans"/>
                <a:ea typeface="Open Sans"/>
                <a:cs typeface="Open Sans"/>
                <a:sym typeface="Open Sans"/>
              </a:defRPr>
            </a:lvl1pPr>
            <a:lvl2pPr marL="1219170" lvl="1" indent="-491054" rtl="0">
              <a:spcBef>
                <a:spcPts val="533"/>
              </a:spcBef>
              <a:spcAft>
                <a:spcPts val="0"/>
              </a:spcAft>
              <a:buSzPts val="2200"/>
              <a:buFont typeface="Open Sans"/>
              <a:buChar char="•"/>
              <a:defRPr/>
            </a:lvl2pPr>
            <a:lvl3pPr marL="1828754" lvl="2" indent="-431789" rtl="0">
              <a:spcBef>
                <a:spcPts val="533"/>
              </a:spcBef>
              <a:spcAft>
                <a:spcPts val="0"/>
              </a:spcAft>
              <a:buSzPts val="1500"/>
              <a:buChar char="•"/>
              <a:defRPr/>
            </a:lvl3pPr>
            <a:lvl4pPr marL="2438339" lvl="3" indent="-423323" rtl="0">
              <a:spcBef>
                <a:spcPts val="533"/>
              </a:spcBef>
              <a:spcAft>
                <a:spcPts val="0"/>
              </a:spcAft>
              <a:buSzPts val="1400"/>
              <a:buChar char="•"/>
              <a:defRPr/>
            </a:lvl4pPr>
            <a:lvl5pPr marL="3047924" lvl="4" indent="-423323" rtl="0">
              <a:spcBef>
                <a:spcPts val="533"/>
              </a:spcBef>
              <a:spcAft>
                <a:spcPts val="0"/>
              </a:spcAft>
              <a:buSzPts val="1400"/>
              <a:buChar char="•"/>
              <a:defRPr/>
            </a:lvl5pPr>
            <a:lvl6pPr marL="3657509" lvl="5" indent="-423323" rtl="0">
              <a:spcBef>
                <a:spcPts val="533"/>
              </a:spcBef>
              <a:spcAft>
                <a:spcPts val="0"/>
              </a:spcAft>
              <a:buSzPts val="1400"/>
              <a:buChar char="•"/>
              <a:defRPr/>
            </a:lvl6pPr>
            <a:lvl7pPr marL="4267093" lvl="6" indent="-423323" rtl="0">
              <a:spcBef>
                <a:spcPts val="533"/>
              </a:spcBef>
              <a:spcAft>
                <a:spcPts val="0"/>
              </a:spcAft>
              <a:buSzPts val="1400"/>
              <a:buChar char="•"/>
              <a:defRPr/>
            </a:lvl7pPr>
            <a:lvl8pPr marL="4876678" lvl="7" indent="-423323" rtl="0">
              <a:spcBef>
                <a:spcPts val="533"/>
              </a:spcBef>
              <a:spcAft>
                <a:spcPts val="0"/>
              </a:spcAft>
              <a:buSzPts val="1400"/>
              <a:buChar char="•"/>
              <a:defRPr/>
            </a:lvl8pPr>
            <a:lvl9pPr marL="5486263" lvl="8" indent="-423323" rtl="0">
              <a:spcBef>
                <a:spcPts val="533"/>
              </a:spcBef>
              <a:spcAft>
                <a:spcPts val="0"/>
              </a:spcAft>
              <a:buSzPts val="1400"/>
              <a:buChar char="•"/>
              <a:defRPr/>
            </a:lvl9pPr>
          </a:lstStyle>
          <a:p>
            <a:endParaRPr/>
          </a:p>
        </p:txBody>
      </p:sp>
      <p:sp>
        <p:nvSpPr>
          <p:cNvPr id="120" name="Google Shape;120;p18"/>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200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2 consultant information">
  <p:cSld name="1_2 consultant information">
    <p:spTree>
      <p:nvGrpSpPr>
        <p:cNvPr id="1" name="Shape 81"/>
        <p:cNvGrpSpPr/>
        <p:nvPr/>
      </p:nvGrpSpPr>
      <p:grpSpPr>
        <a:xfrm>
          <a:off x="0" y="0"/>
          <a:ext cx="0" cy="0"/>
          <a:chOff x="0" y="0"/>
          <a:chExt cx="0" cy="0"/>
        </a:xfrm>
      </p:grpSpPr>
      <p:pic>
        <p:nvPicPr>
          <p:cNvPr id="82" name="Google Shape;82;p12"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3" name="Google Shape;83;p1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9pPr>
          </a:lstStyle>
          <a:p>
            <a:fld id="{00000000-1234-1234-1234-123412341234}" type="slidenum">
              <a:rPr lang="en" smtClean="0"/>
              <a:pPr/>
              <a:t>‹#›</a:t>
            </a:fld>
            <a:endParaRPr lang="en"/>
          </a:p>
        </p:txBody>
      </p:sp>
      <p:sp>
        <p:nvSpPr>
          <p:cNvPr id="86" name="Google Shape;86;p12"/>
          <p:cNvSpPr txBox="1">
            <a:spLocks noGrp="1"/>
          </p:cNvSpPr>
          <p:nvPr>
            <p:ph type="body" idx="1"/>
          </p:nvPr>
        </p:nvSpPr>
        <p:spPr>
          <a:xfrm>
            <a:off x="1244889" y="3168073"/>
            <a:ext cx="4592400" cy="2354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SzPts val="1500"/>
              <a:buNone/>
              <a:defRPr sz="2000" b="0"/>
            </a:lvl1pPr>
            <a:lvl2pPr marL="1219170" lvl="1" indent="-304792" algn="l">
              <a:lnSpc>
                <a:spcPct val="90000"/>
              </a:lnSpc>
              <a:spcBef>
                <a:spcPts val="533"/>
              </a:spcBef>
              <a:spcAft>
                <a:spcPts val="0"/>
              </a:spcAft>
              <a:buSzPts val="1500"/>
              <a:buNone/>
              <a:defRPr sz="2000"/>
            </a:lvl2pPr>
            <a:lvl3pPr marL="1828754" lvl="2" indent="-304792" algn="l">
              <a:lnSpc>
                <a:spcPct val="90000"/>
              </a:lnSpc>
              <a:spcBef>
                <a:spcPts val="533"/>
              </a:spcBef>
              <a:spcAft>
                <a:spcPts val="0"/>
              </a:spcAft>
              <a:buSzPts val="1500"/>
              <a:buNone/>
              <a:defRPr/>
            </a:lvl3pPr>
            <a:lvl4pPr marL="2438339" lvl="3" indent="-304792" algn="l">
              <a:lnSpc>
                <a:spcPct val="90000"/>
              </a:lnSpc>
              <a:spcBef>
                <a:spcPts val="533"/>
              </a:spcBef>
              <a:spcAft>
                <a:spcPts val="0"/>
              </a:spcAft>
              <a:buSzPts val="1400"/>
              <a:buNone/>
              <a:defRPr/>
            </a:lvl4pPr>
            <a:lvl5pPr marL="3047924" lvl="4" indent="-304792" algn="l">
              <a:lnSpc>
                <a:spcPct val="90000"/>
              </a:lnSpc>
              <a:spcBef>
                <a:spcPts val="533"/>
              </a:spcBef>
              <a:spcAft>
                <a:spcPts val="0"/>
              </a:spcAft>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7" name="Google Shape;87;p12"/>
          <p:cNvSpPr txBox="1">
            <a:spLocks noGrp="1"/>
          </p:cNvSpPr>
          <p:nvPr>
            <p:ph type="body" idx="2"/>
          </p:nvPr>
        </p:nvSpPr>
        <p:spPr>
          <a:xfrm>
            <a:off x="6338743" y="3168073"/>
            <a:ext cx="4592400" cy="2354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SzPts val="1500"/>
              <a:buNone/>
              <a:defRPr sz="2000" b="0"/>
            </a:lvl1pPr>
            <a:lvl2pPr marL="1219170" lvl="1" indent="-304792" algn="l">
              <a:lnSpc>
                <a:spcPct val="90000"/>
              </a:lnSpc>
              <a:spcBef>
                <a:spcPts val="533"/>
              </a:spcBef>
              <a:spcAft>
                <a:spcPts val="0"/>
              </a:spcAft>
              <a:buSzPts val="1500"/>
              <a:buNone/>
              <a:defRPr sz="2000"/>
            </a:lvl2pPr>
            <a:lvl3pPr marL="1828754" lvl="2" indent="-304792" algn="l">
              <a:lnSpc>
                <a:spcPct val="90000"/>
              </a:lnSpc>
              <a:spcBef>
                <a:spcPts val="533"/>
              </a:spcBef>
              <a:spcAft>
                <a:spcPts val="0"/>
              </a:spcAft>
              <a:buSzPts val="1500"/>
              <a:buNone/>
              <a:defRPr/>
            </a:lvl3pPr>
            <a:lvl4pPr marL="2438339" lvl="3" indent="-304792" algn="l">
              <a:lnSpc>
                <a:spcPct val="90000"/>
              </a:lnSpc>
              <a:spcBef>
                <a:spcPts val="533"/>
              </a:spcBef>
              <a:spcAft>
                <a:spcPts val="0"/>
              </a:spcAft>
              <a:buSzPts val="1400"/>
              <a:buNone/>
              <a:defRPr/>
            </a:lvl4pPr>
            <a:lvl5pPr marL="3047924" lvl="4" indent="-304792" algn="l">
              <a:lnSpc>
                <a:spcPct val="90000"/>
              </a:lnSpc>
              <a:spcBef>
                <a:spcPts val="533"/>
              </a:spcBef>
              <a:spcAft>
                <a:spcPts val="0"/>
              </a:spcAft>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8" name="Google Shape;88;p12"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400" cy="508000"/>
          </a:xfrm>
          <a:prstGeom prst="rect">
            <a:avLst/>
          </a:prstGeom>
          <a:no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933"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07151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73"/>
        <p:cNvGrpSpPr/>
        <p:nvPr/>
      </p:nvGrpSpPr>
      <p:grpSpPr>
        <a:xfrm>
          <a:off x="0" y="0"/>
          <a:ext cx="0" cy="0"/>
          <a:chOff x="0" y="0"/>
          <a:chExt cx="0" cy="0"/>
        </a:xfrm>
      </p:grpSpPr>
      <p:pic>
        <p:nvPicPr>
          <p:cNvPr id="74" name="Google Shape;74;p14"/>
          <p:cNvPicPr preferRelativeResize="0"/>
          <p:nvPr/>
        </p:nvPicPr>
        <p:blipFill rotWithShape="1">
          <a:blip r:embed="rId2">
            <a:alphaModFix/>
          </a:blip>
          <a:srcRect/>
          <a:stretch/>
        </p:blipFill>
        <p:spPr>
          <a:xfrm>
            <a:off x="1187" y="2382"/>
            <a:ext cx="12189629" cy="6853239"/>
          </a:xfrm>
          <a:prstGeom prst="rect">
            <a:avLst/>
          </a:prstGeom>
          <a:noFill/>
          <a:ln>
            <a:noFill/>
          </a:ln>
        </p:spPr>
      </p:pic>
      <p:sp>
        <p:nvSpPr>
          <p:cNvPr id="75" name="Google Shape;75;p14"/>
          <p:cNvSpPr txBox="1">
            <a:spLocks noGrp="1"/>
          </p:cNvSpPr>
          <p:nvPr>
            <p:ph type="body" idx="1"/>
          </p:nvPr>
        </p:nvSpPr>
        <p:spPr>
          <a:xfrm>
            <a:off x="838200" y="1644073"/>
            <a:ext cx="10515600" cy="4532891"/>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600"/>
              </a:spcBef>
              <a:spcAft>
                <a:spcPts val="0"/>
              </a:spcAft>
              <a:buSzPts val="1800"/>
              <a:buChar char="∙"/>
              <a:defRPr/>
            </a:lvl1pPr>
            <a:lvl2pPr marL="1219170" lvl="1" indent="-457189" algn="l">
              <a:lnSpc>
                <a:spcPct val="100000"/>
              </a:lnSpc>
              <a:spcBef>
                <a:spcPts val="600"/>
              </a:spcBef>
              <a:spcAft>
                <a:spcPts val="0"/>
              </a:spcAft>
              <a:buSzPts val="1800"/>
              <a:buChar char="∙"/>
              <a:defRPr/>
            </a:lvl2pPr>
            <a:lvl3pPr marL="1828754" lvl="2" indent="-457189" algn="l">
              <a:lnSpc>
                <a:spcPct val="100000"/>
              </a:lnSpc>
              <a:spcBef>
                <a:spcPts val="600"/>
              </a:spcBef>
              <a:spcAft>
                <a:spcPts val="0"/>
              </a:spcAft>
              <a:buSzPts val="1800"/>
              <a:buChar char="∙"/>
              <a:defRPr/>
            </a:lvl3pPr>
            <a:lvl4pPr marL="2438339" lvl="3" indent="-457189" algn="l">
              <a:lnSpc>
                <a:spcPct val="100000"/>
              </a:lnSpc>
              <a:spcBef>
                <a:spcPts val="600"/>
              </a:spcBef>
              <a:spcAft>
                <a:spcPts val="0"/>
              </a:spcAft>
              <a:buSzPts val="1800"/>
              <a:buChar char="∙"/>
              <a:defRPr/>
            </a:lvl4pPr>
            <a:lvl5pPr marL="3047924" lvl="4" indent="-457189" algn="l">
              <a:lnSpc>
                <a:spcPct val="100000"/>
              </a:lnSpc>
              <a:spcBef>
                <a:spcPts val="600"/>
              </a:spcBef>
              <a:spcAft>
                <a:spcPts val="0"/>
              </a:spcAft>
              <a:buSzPts val="1800"/>
              <a:buChar char="∙"/>
              <a:defRPr/>
            </a:lvl5pPr>
            <a:lvl6pPr marL="3657509" lvl="5" indent="-457189" algn="l">
              <a:lnSpc>
                <a:spcPct val="90000"/>
              </a:lnSpc>
              <a:spcBef>
                <a:spcPts val="6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6" name="Google Shape;7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46257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96"/>
        <p:cNvGrpSpPr/>
        <p:nvPr/>
      </p:nvGrpSpPr>
      <p:grpSpPr>
        <a:xfrm>
          <a:off x="0" y="0"/>
          <a:ext cx="0" cy="0"/>
          <a:chOff x="0" y="0"/>
          <a:chExt cx="0" cy="0"/>
        </a:xfrm>
      </p:grpSpPr>
      <p:sp>
        <p:nvSpPr>
          <p:cNvPr id="97" name="Google Shape;97;p48"/>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609585" lvl="0" indent="-482588" algn="l">
              <a:lnSpc>
                <a:spcPct val="100000"/>
              </a:lnSpc>
              <a:spcBef>
                <a:spcPts val="600"/>
              </a:spcBef>
              <a:spcAft>
                <a:spcPts val="0"/>
              </a:spcAft>
              <a:buClr>
                <a:schemeClr val="accent1"/>
              </a:buClr>
              <a:buSzPts val="2100"/>
              <a:buFont typeface="Noto Sans Symbols"/>
              <a:buChar char="∙"/>
              <a:defRPr/>
            </a:lvl1pPr>
            <a:lvl2pPr marL="1219170" lvl="1" indent="-457189" algn="l">
              <a:lnSpc>
                <a:spcPct val="100000"/>
              </a:lnSpc>
              <a:spcBef>
                <a:spcPts val="600"/>
              </a:spcBef>
              <a:spcAft>
                <a:spcPts val="0"/>
              </a:spcAft>
              <a:buSzPts val="1800"/>
              <a:buChar char="∙"/>
              <a:defRPr/>
            </a:lvl2pPr>
            <a:lvl3pPr marL="1828754" lvl="2" indent="-431789" algn="l">
              <a:lnSpc>
                <a:spcPct val="100000"/>
              </a:lnSpc>
              <a:spcBef>
                <a:spcPts val="600"/>
              </a:spcBef>
              <a:spcAft>
                <a:spcPts val="0"/>
              </a:spcAft>
              <a:buSzPts val="1500"/>
              <a:buChar char="∙"/>
              <a:defRPr/>
            </a:lvl3pPr>
            <a:lvl4pPr marL="2438339" lvl="3" indent="-419090" algn="l">
              <a:lnSpc>
                <a:spcPct val="100000"/>
              </a:lnSpc>
              <a:spcBef>
                <a:spcPts val="600"/>
              </a:spcBef>
              <a:spcAft>
                <a:spcPts val="0"/>
              </a:spcAft>
              <a:buSzPts val="1350"/>
              <a:buChar char="∙"/>
              <a:defRPr/>
            </a:lvl4pPr>
            <a:lvl5pPr marL="3047924" lvl="4" indent="-419090" algn="l">
              <a:lnSpc>
                <a:spcPct val="100000"/>
              </a:lnSpc>
              <a:spcBef>
                <a:spcPts val="600"/>
              </a:spcBef>
              <a:spcAft>
                <a:spcPts val="0"/>
              </a:spcAft>
              <a:buSzPts val="1350"/>
              <a:buChar char="∙"/>
              <a:defRPr/>
            </a:lvl5pPr>
            <a:lvl6pPr marL="3657509" lvl="5" indent="-457189" algn="l">
              <a:lnSpc>
                <a:spcPct val="90000"/>
              </a:lnSpc>
              <a:spcBef>
                <a:spcPts val="6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98" name="Google Shape;98;p48"/>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609585" lvl="0" indent="-482588" algn="l">
              <a:lnSpc>
                <a:spcPct val="100000"/>
              </a:lnSpc>
              <a:spcBef>
                <a:spcPts val="600"/>
              </a:spcBef>
              <a:spcAft>
                <a:spcPts val="0"/>
              </a:spcAft>
              <a:buSzPts val="2100"/>
              <a:buChar char="∙"/>
              <a:defRPr/>
            </a:lvl1pPr>
            <a:lvl2pPr marL="1219170" lvl="1" indent="-457189" algn="l">
              <a:lnSpc>
                <a:spcPct val="100000"/>
              </a:lnSpc>
              <a:spcBef>
                <a:spcPts val="600"/>
              </a:spcBef>
              <a:spcAft>
                <a:spcPts val="0"/>
              </a:spcAft>
              <a:buSzPts val="1800"/>
              <a:buChar char="∙"/>
              <a:defRPr/>
            </a:lvl2pPr>
            <a:lvl3pPr marL="1828754" lvl="2" indent="-431789" algn="l">
              <a:lnSpc>
                <a:spcPct val="100000"/>
              </a:lnSpc>
              <a:spcBef>
                <a:spcPts val="600"/>
              </a:spcBef>
              <a:spcAft>
                <a:spcPts val="0"/>
              </a:spcAft>
              <a:buSzPts val="1500"/>
              <a:buChar char="∙"/>
              <a:defRPr/>
            </a:lvl3pPr>
            <a:lvl4pPr marL="2438339" lvl="3" indent="-419090" algn="l">
              <a:lnSpc>
                <a:spcPct val="100000"/>
              </a:lnSpc>
              <a:spcBef>
                <a:spcPts val="600"/>
              </a:spcBef>
              <a:spcAft>
                <a:spcPts val="0"/>
              </a:spcAft>
              <a:buSzPts val="1350"/>
              <a:buChar char="∙"/>
              <a:defRPr/>
            </a:lvl4pPr>
            <a:lvl5pPr marL="3047924" lvl="4" indent="-419090" algn="l">
              <a:lnSpc>
                <a:spcPct val="100000"/>
              </a:lnSpc>
              <a:spcBef>
                <a:spcPts val="600"/>
              </a:spcBef>
              <a:spcAft>
                <a:spcPts val="0"/>
              </a:spcAft>
              <a:buSzPts val="1350"/>
              <a:buChar char="∙"/>
              <a:defRPr/>
            </a:lvl5pPr>
            <a:lvl6pPr marL="3657509" lvl="5" indent="-457189" algn="l">
              <a:lnSpc>
                <a:spcPct val="90000"/>
              </a:lnSpc>
              <a:spcBef>
                <a:spcPts val="6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99" name="Google Shape;99;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53270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00225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3A46948-5E04-3778-76AB-E2D5802B73C6}"/>
              </a:ext>
            </a:extLst>
          </p:cNvPr>
          <p:cNvSpPr>
            <a:spLocks noGrp="1"/>
          </p:cNvSpPr>
          <p:nvPr>
            <p:ph type="pic" sz="quarter" idx="10"/>
          </p:nvPr>
        </p:nvSpPr>
        <p:spPr>
          <a:xfrm>
            <a:off x="361951" y="350841"/>
            <a:ext cx="11468100" cy="5542659"/>
          </a:xfrm>
        </p:spPr>
        <p:txBody>
          <a:bodyPr/>
          <a:lstStyle/>
          <a:p>
            <a:endParaRPr lang="en-US"/>
          </a:p>
        </p:txBody>
      </p:sp>
    </p:spTree>
    <p:extLst>
      <p:ext uri="{BB962C8B-B14F-4D97-AF65-F5344CB8AC3E}">
        <p14:creationId xmlns:p14="http://schemas.microsoft.com/office/powerpoint/2010/main" val="3703914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7F85E-F180-40F9-A60D-C2EACE1A80E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04355-8B31-46F4-8854-BC117024A7B1}" type="slidenum">
              <a:rPr lang="en-US" smtClean="0"/>
              <a:t>‹#›</a:t>
            </a:fld>
            <a:endParaRPr lang="en-US"/>
          </a:p>
        </p:txBody>
      </p:sp>
    </p:spTree>
    <p:extLst>
      <p:ext uri="{BB962C8B-B14F-4D97-AF65-F5344CB8AC3E}">
        <p14:creationId xmlns:p14="http://schemas.microsoft.com/office/powerpoint/2010/main" val="1798806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4700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713"/>
            <a:ext cx="12191972" cy="6854557"/>
          </a:xfrm>
          <a:prstGeom prst="rect">
            <a:avLst/>
          </a:prstGeom>
        </p:spPr>
      </p:pic>
      <p:sp>
        <p:nvSpPr>
          <p:cNvPr id="2" name="Holder 2"/>
          <p:cNvSpPr>
            <a:spLocks noGrp="1"/>
          </p:cNvSpPr>
          <p:nvPr>
            <p:ph type="ctrTitle"/>
          </p:nvPr>
        </p:nvSpPr>
        <p:spPr>
          <a:xfrm>
            <a:off x="911223" y="657569"/>
            <a:ext cx="5121275" cy="695960"/>
          </a:xfrm>
          <a:prstGeom prst="rect">
            <a:avLst/>
          </a:prstGeom>
        </p:spPr>
        <p:txBody>
          <a:bodyPr wrap="square" lIns="0" tIns="0" rIns="0" bIns="0">
            <a:spAutoFit/>
          </a:bodyPr>
          <a:lstStyle>
            <a:lvl1pPr>
              <a:defRPr sz="4400" b="1" i="0">
                <a:solidFill>
                  <a:srgbClr val="12284C"/>
                </a:solidFill>
                <a:latin typeface="Open Sans"/>
                <a:cs typeface="Open Sa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4058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2284C"/>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62292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Quote">
  <p:cSld name="1_Quote">
    <p:spTree>
      <p:nvGrpSpPr>
        <p:cNvPr id="1" name="Shape 57"/>
        <p:cNvGrpSpPr/>
        <p:nvPr/>
      </p:nvGrpSpPr>
      <p:grpSpPr>
        <a:xfrm>
          <a:off x="0" y="0"/>
          <a:ext cx="0" cy="0"/>
          <a:chOff x="0" y="0"/>
          <a:chExt cx="0" cy="0"/>
        </a:xfrm>
      </p:grpSpPr>
      <p:pic>
        <p:nvPicPr>
          <p:cNvPr id="58" name="Google Shape;58;p24"/>
          <p:cNvPicPr preferRelativeResize="0"/>
          <p:nvPr/>
        </p:nvPicPr>
        <p:blipFill rotWithShape="1">
          <a:blip r:embed="rId2">
            <a:alphaModFix/>
          </a:blip>
          <a:srcRect/>
          <a:stretch/>
        </p:blipFill>
        <p:spPr>
          <a:xfrm>
            <a:off x="0" y="1715"/>
            <a:ext cx="12192000" cy="6854572"/>
          </a:xfrm>
          <a:prstGeom prst="rect">
            <a:avLst/>
          </a:prstGeom>
          <a:noFill/>
          <a:ln>
            <a:noFill/>
          </a:ln>
        </p:spPr>
      </p:pic>
      <p:sp>
        <p:nvSpPr>
          <p:cNvPr id="59" name="Google Shape;59;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Open Sans Light"/>
                <a:ea typeface="Open Sans Light"/>
                <a:cs typeface="Open Sans Light"/>
                <a:sym typeface="Open Sans Light"/>
              </a:defRPr>
            </a:lvl9pPr>
          </a:lstStyle>
          <a:p>
            <a:fld id="{00000000-1234-1234-1234-123412341234}" type="slidenum">
              <a:rPr lang="en" smtClean="0"/>
              <a:pPr/>
              <a:t>‹#›</a:t>
            </a:fld>
            <a:endParaRPr lang="en"/>
          </a:p>
        </p:txBody>
      </p:sp>
      <p:sp>
        <p:nvSpPr>
          <p:cNvPr id="62" name="Google Shape;62;p24"/>
          <p:cNvSpPr txBox="1">
            <a:spLocks noGrp="1"/>
          </p:cNvSpPr>
          <p:nvPr>
            <p:ph type="body" idx="1"/>
          </p:nvPr>
        </p:nvSpPr>
        <p:spPr>
          <a:xfrm>
            <a:off x="838201" y="1458913"/>
            <a:ext cx="10393200" cy="2817600"/>
          </a:xfrm>
          <a:prstGeom prst="rect">
            <a:avLst/>
          </a:prstGeom>
          <a:noFill/>
          <a:ln>
            <a:noFill/>
          </a:ln>
        </p:spPr>
        <p:txBody>
          <a:bodyPr spcFirstLastPara="1" wrap="square" lIns="1234425" tIns="685800" rIns="1234425" bIns="685800" anchor="t" anchorCtr="0">
            <a:normAutofit/>
          </a:bodyPr>
          <a:lstStyle>
            <a:lvl1pPr marL="609585" lvl="0" indent="-304792" algn="l">
              <a:lnSpc>
                <a:spcPct val="90000"/>
              </a:lnSpc>
              <a:spcBef>
                <a:spcPts val="1067"/>
              </a:spcBef>
              <a:spcAft>
                <a:spcPts val="0"/>
              </a:spcAft>
              <a:buSzPts val="2700"/>
              <a:buNone/>
              <a:defRPr sz="3600" i="1"/>
            </a:lvl1pPr>
            <a:lvl2pPr marL="1219170" lvl="1" indent="-304792" algn="l">
              <a:lnSpc>
                <a:spcPct val="90000"/>
              </a:lnSpc>
              <a:spcBef>
                <a:spcPts val="533"/>
              </a:spcBef>
              <a:spcAft>
                <a:spcPts val="0"/>
              </a:spcAft>
              <a:buSzPts val="1800"/>
              <a:buNone/>
              <a:defRPr/>
            </a:lvl2pPr>
            <a:lvl3pPr marL="1828754" lvl="2" indent="-304792" algn="l">
              <a:lnSpc>
                <a:spcPct val="90000"/>
              </a:lnSpc>
              <a:spcBef>
                <a:spcPts val="533"/>
              </a:spcBef>
              <a:spcAft>
                <a:spcPts val="0"/>
              </a:spcAft>
              <a:buSzPts val="1500"/>
              <a:buNone/>
              <a:defRPr/>
            </a:lvl3pPr>
            <a:lvl4pPr marL="2438339" lvl="3" indent="-304792" algn="l">
              <a:lnSpc>
                <a:spcPct val="90000"/>
              </a:lnSpc>
              <a:spcBef>
                <a:spcPts val="533"/>
              </a:spcBef>
              <a:spcAft>
                <a:spcPts val="0"/>
              </a:spcAft>
              <a:buSzPts val="1400"/>
              <a:buNone/>
              <a:defRPr/>
            </a:lvl4pPr>
            <a:lvl5pPr marL="3047924" lvl="4" indent="-304792" algn="l">
              <a:lnSpc>
                <a:spcPct val="90000"/>
              </a:lnSpc>
              <a:spcBef>
                <a:spcPts val="533"/>
              </a:spcBef>
              <a:spcAft>
                <a:spcPts val="0"/>
              </a:spcAft>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3" name="Google Shape;63;p24"/>
          <p:cNvSpPr txBox="1">
            <a:spLocks noGrp="1"/>
          </p:cNvSpPr>
          <p:nvPr>
            <p:ph type="body" idx="2"/>
          </p:nvPr>
        </p:nvSpPr>
        <p:spPr>
          <a:xfrm>
            <a:off x="828675" y="4284663"/>
            <a:ext cx="10402800" cy="8508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SzPts val="1400"/>
              <a:buNone/>
              <a:defRPr sz="1867"/>
            </a:lvl1pPr>
            <a:lvl2pPr marL="1219170" lvl="1" indent="-304792" algn="r">
              <a:lnSpc>
                <a:spcPct val="90000"/>
              </a:lnSpc>
              <a:spcBef>
                <a:spcPts val="533"/>
              </a:spcBef>
              <a:spcAft>
                <a:spcPts val="0"/>
              </a:spcAft>
              <a:buSzPts val="1800"/>
              <a:buNone/>
              <a:defRPr/>
            </a:lvl2pPr>
            <a:lvl3pPr marL="1828754" lvl="2" indent="-304792" algn="r">
              <a:lnSpc>
                <a:spcPct val="90000"/>
              </a:lnSpc>
              <a:spcBef>
                <a:spcPts val="533"/>
              </a:spcBef>
              <a:spcAft>
                <a:spcPts val="0"/>
              </a:spcAft>
              <a:buSzPts val="1500"/>
              <a:buNone/>
              <a:defRPr/>
            </a:lvl3pPr>
            <a:lvl4pPr marL="2438339" lvl="3" indent="-304792" algn="r">
              <a:lnSpc>
                <a:spcPct val="90000"/>
              </a:lnSpc>
              <a:spcBef>
                <a:spcPts val="533"/>
              </a:spcBef>
              <a:spcAft>
                <a:spcPts val="0"/>
              </a:spcAft>
              <a:buSzPts val="1400"/>
              <a:buNone/>
              <a:defRPr/>
            </a:lvl4pPr>
            <a:lvl5pPr marL="3047924" lvl="4" indent="-304792" algn="r">
              <a:lnSpc>
                <a:spcPct val="90000"/>
              </a:lnSpc>
              <a:spcBef>
                <a:spcPts val="533"/>
              </a:spcBef>
              <a:spcAft>
                <a:spcPts val="0"/>
              </a:spcAft>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1823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Quote 1">
  <p:cSld name="Quote 1">
    <p:spTree>
      <p:nvGrpSpPr>
        <p:cNvPr id="1" name="Shape 176"/>
        <p:cNvGrpSpPr/>
        <p:nvPr/>
      </p:nvGrpSpPr>
      <p:grpSpPr>
        <a:xfrm>
          <a:off x="0" y="0"/>
          <a:ext cx="0" cy="0"/>
          <a:chOff x="0" y="0"/>
          <a:chExt cx="0" cy="0"/>
        </a:xfrm>
      </p:grpSpPr>
      <p:pic>
        <p:nvPicPr>
          <p:cNvPr id="177" name="Google Shape;177;g2cc8459655f_0_103"/>
          <p:cNvPicPr preferRelativeResize="0"/>
          <p:nvPr/>
        </p:nvPicPr>
        <p:blipFill rotWithShape="1">
          <a:blip r:embed="rId2">
            <a:alphaModFix/>
          </a:blip>
          <a:srcRect/>
          <a:stretch/>
        </p:blipFill>
        <p:spPr>
          <a:xfrm>
            <a:off x="0" y="1715"/>
            <a:ext cx="12192000" cy="6854572"/>
          </a:xfrm>
          <a:prstGeom prst="rect">
            <a:avLst/>
          </a:prstGeom>
          <a:noFill/>
          <a:ln>
            <a:noFill/>
          </a:ln>
        </p:spPr>
      </p:pic>
      <p:sp>
        <p:nvSpPr>
          <p:cNvPr id="178" name="Google Shape;178;g2cc8459655f_0_103"/>
          <p:cNvSpPr txBox="1">
            <a:spLocks noGrp="1"/>
          </p:cNvSpPr>
          <p:nvPr>
            <p:ph type="dt" idx="10"/>
          </p:nvPr>
        </p:nvSpPr>
        <p:spPr>
          <a:xfrm>
            <a:off x="838200" y="6356351"/>
            <a:ext cx="2743200" cy="365200"/>
          </a:xfrm>
          <a:prstGeom prst="rect">
            <a:avLst/>
          </a:prstGeom>
          <a:noFill/>
          <a:ln>
            <a:noFill/>
          </a:ln>
        </p:spPr>
        <p:txBody>
          <a:bodyPr spcFirstLastPara="1" wrap="square" lIns="51425" tIns="25700" rIns="51425" bIns="25700" anchor="ctr" anchorCtr="0">
            <a:noAutofit/>
          </a:bodyPr>
          <a:lstStyle>
            <a:lvl1pPr lvl="0" algn="l" rtl="0">
              <a:lnSpc>
                <a:spcPct val="100000"/>
              </a:lnSpc>
              <a:spcBef>
                <a:spcPts val="0"/>
              </a:spcBef>
              <a:spcAft>
                <a:spcPts val="0"/>
              </a:spcAft>
              <a:buClr>
                <a:srgbClr val="888B94"/>
              </a:buClr>
              <a:buSzPts val="800"/>
              <a:buFont typeface="Open Sans Light"/>
              <a:buNone/>
              <a:defRPr/>
            </a:lvl1pPr>
            <a:lvl2pPr lvl="1" algn="l" rtl="0">
              <a:lnSpc>
                <a:spcPct val="100000"/>
              </a:lnSpc>
              <a:spcBef>
                <a:spcPts val="0"/>
              </a:spcBef>
              <a:spcAft>
                <a:spcPts val="0"/>
              </a:spcAft>
              <a:buClr>
                <a:schemeClr val="dk1"/>
              </a:buClr>
              <a:buSzPts val="800"/>
              <a:buFont typeface="Open Sans Light"/>
              <a:buNone/>
              <a:defRPr/>
            </a:lvl2pPr>
            <a:lvl3pPr lvl="2" algn="l" rtl="0">
              <a:lnSpc>
                <a:spcPct val="100000"/>
              </a:lnSpc>
              <a:spcBef>
                <a:spcPts val="0"/>
              </a:spcBef>
              <a:spcAft>
                <a:spcPts val="0"/>
              </a:spcAft>
              <a:buClr>
                <a:schemeClr val="dk1"/>
              </a:buClr>
              <a:buSzPts val="800"/>
              <a:buFont typeface="Open Sans Light"/>
              <a:buNone/>
              <a:defRPr/>
            </a:lvl3pPr>
            <a:lvl4pPr lvl="3" algn="l" rtl="0">
              <a:lnSpc>
                <a:spcPct val="100000"/>
              </a:lnSpc>
              <a:spcBef>
                <a:spcPts val="0"/>
              </a:spcBef>
              <a:spcAft>
                <a:spcPts val="0"/>
              </a:spcAft>
              <a:buClr>
                <a:schemeClr val="dk1"/>
              </a:buClr>
              <a:buSzPts val="800"/>
              <a:buFont typeface="Open Sans Light"/>
              <a:buNone/>
              <a:defRPr/>
            </a:lvl4pPr>
            <a:lvl5pPr lvl="4" algn="l" rtl="0">
              <a:lnSpc>
                <a:spcPct val="100000"/>
              </a:lnSpc>
              <a:spcBef>
                <a:spcPts val="0"/>
              </a:spcBef>
              <a:spcAft>
                <a:spcPts val="0"/>
              </a:spcAft>
              <a:buClr>
                <a:schemeClr val="dk1"/>
              </a:buClr>
              <a:buSzPts val="800"/>
              <a:buFont typeface="Open Sans Light"/>
              <a:buNone/>
              <a:defRPr/>
            </a:lvl5pPr>
            <a:lvl6pPr lvl="5" algn="l" rtl="0">
              <a:lnSpc>
                <a:spcPct val="100000"/>
              </a:lnSpc>
              <a:spcBef>
                <a:spcPts val="0"/>
              </a:spcBef>
              <a:spcAft>
                <a:spcPts val="0"/>
              </a:spcAft>
              <a:buClr>
                <a:schemeClr val="dk1"/>
              </a:buClr>
              <a:buSzPts val="800"/>
              <a:buFont typeface="Open Sans Light"/>
              <a:buNone/>
              <a:defRPr/>
            </a:lvl6pPr>
            <a:lvl7pPr lvl="6" algn="l" rtl="0">
              <a:lnSpc>
                <a:spcPct val="100000"/>
              </a:lnSpc>
              <a:spcBef>
                <a:spcPts val="0"/>
              </a:spcBef>
              <a:spcAft>
                <a:spcPts val="0"/>
              </a:spcAft>
              <a:buClr>
                <a:schemeClr val="dk1"/>
              </a:buClr>
              <a:buSzPts val="800"/>
              <a:buFont typeface="Open Sans Light"/>
              <a:buNone/>
              <a:defRPr/>
            </a:lvl7pPr>
            <a:lvl8pPr lvl="7" algn="l" rtl="0">
              <a:lnSpc>
                <a:spcPct val="100000"/>
              </a:lnSpc>
              <a:spcBef>
                <a:spcPts val="0"/>
              </a:spcBef>
              <a:spcAft>
                <a:spcPts val="0"/>
              </a:spcAft>
              <a:buClr>
                <a:schemeClr val="dk1"/>
              </a:buClr>
              <a:buSzPts val="800"/>
              <a:buFont typeface="Open Sans Light"/>
              <a:buNone/>
              <a:defRPr/>
            </a:lvl8pPr>
            <a:lvl9pPr lvl="8" algn="l" rtl="0">
              <a:lnSpc>
                <a:spcPct val="100000"/>
              </a:lnSpc>
              <a:spcBef>
                <a:spcPts val="0"/>
              </a:spcBef>
              <a:spcAft>
                <a:spcPts val="0"/>
              </a:spcAft>
              <a:buClr>
                <a:schemeClr val="dk1"/>
              </a:buClr>
              <a:buSzPts val="800"/>
              <a:buFont typeface="Open Sans Light"/>
              <a:buNone/>
              <a:defRPr/>
            </a:lvl9pPr>
          </a:lstStyle>
          <a:p>
            <a:endParaRPr/>
          </a:p>
        </p:txBody>
      </p:sp>
      <p:sp>
        <p:nvSpPr>
          <p:cNvPr id="179" name="Google Shape;179;g2cc8459655f_0_103"/>
          <p:cNvSpPr txBox="1">
            <a:spLocks noGrp="1"/>
          </p:cNvSpPr>
          <p:nvPr>
            <p:ph type="ftr" idx="11"/>
          </p:nvPr>
        </p:nvSpPr>
        <p:spPr>
          <a:xfrm>
            <a:off x="4038600" y="6356351"/>
            <a:ext cx="4114800" cy="365200"/>
          </a:xfrm>
          <a:prstGeom prst="rect">
            <a:avLst/>
          </a:prstGeom>
          <a:noFill/>
          <a:ln>
            <a:noFill/>
          </a:ln>
        </p:spPr>
        <p:txBody>
          <a:bodyPr spcFirstLastPara="1" wrap="square" lIns="51425" tIns="25700" rIns="51425" bIns="25700" anchor="ctr" anchorCtr="0">
            <a:noAutofit/>
          </a:bodyPr>
          <a:lstStyle>
            <a:lvl1pPr lvl="0" algn="ctr" rtl="0">
              <a:lnSpc>
                <a:spcPct val="100000"/>
              </a:lnSpc>
              <a:spcBef>
                <a:spcPts val="0"/>
              </a:spcBef>
              <a:spcAft>
                <a:spcPts val="0"/>
              </a:spcAft>
              <a:buClr>
                <a:srgbClr val="888B94"/>
              </a:buClr>
              <a:buSzPts val="800"/>
              <a:buFont typeface="Open Sans Light"/>
              <a:buNone/>
              <a:defRPr/>
            </a:lvl1pPr>
            <a:lvl2pPr lvl="1" algn="l" rtl="0">
              <a:lnSpc>
                <a:spcPct val="100000"/>
              </a:lnSpc>
              <a:spcBef>
                <a:spcPts val="0"/>
              </a:spcBef>
              <a:spcAft>
                <a:spcPts val="0"/>
              </a:spcAft>
              <a:buClr>
                <a:schemeClr val="dk1"/>
              </a:buClr>
              <a:buSzPts val="800"/>
              <a:buFont typeface="Open Sans Light"/>
              <a:buNone/>
              <a:defRPr/>
            </a:lvl2pPr>
            <a:lvl3pPr lvl="2" algn="l" rtl="0">
              <a:lnSpc>
                <a:spcPct val="100000"/>
              </a:lnSpc>
              <a:spcBef>
                <a:spcPts val="0"/>
              </a:spcBef>
              <a:spcAft>
                <a:spcPts val="0"/>
              </a:spcAft>
              <a:buClr>
                <a:schemeClr val="dk1"/>
              </a:buClr>
              <a:buSzPts val="800"/>
              <a:buFont typeface="Open Sans Light"/>
              <a:buNone/>
              <a:defRPr/>
            </a:lvl3pPr>
            <a:lvl4pPr lvl="3" algn="l" rtl="0">
              <a:lnSpc>
                <a:spcPct val="100000"/>
              </a:lnSpc>
              <a:spcBef>
                <a:spcPts val="0"/>
              </a:spcBef>
              <a:spcAft>
                <a:spcPts val="0"/>
              </a:spcAft>
              <a:buClr>
                <a:schemeClr val="dk1"/>
              </a:buClr>
              <a:buSzPts val="800"/>
              <a:buFont typeface="Open Sans Light"/>
              <a:buNone/>
              <a:defRPr/>
            </a:lvl4pPr>
            <a:lvl5pPr lvl="4" algn="l" rtl="0">
              <a:lnSpc>
                <a:spcPct val="100000"/>
              </a:lnSpc>
              <a:spcBef>
                <a:spcPts val="0"/>
              </a:spcBef>
              <a:spcAft>
                <a:spcPts val="0"/>
              </a:spcAft>
              <a:buClr>
                <a:schemeClr val="dk1"/>
              </a:buClr>
              <a:buSzPts val="800"/>
              <a:buFont typeface="Open Sans Light"/>
              <a:buNone/>
              <a:defRPr/>
            </a:lvl5pPr>
            <a:lvl6pPr lvl="5" algn="l" rtl="0">
              <a:lnSpc>
                <a:spcPct val="100000"/>
              </a:lnSpc>
              <a:spcBef>
                <a:spcPts val="0"/>
              </a:spcBef>
              <a:spcAft>
                <a:spcPts val="0"/>
              </a:spcAft>
              <a:buClr>
                <a:schemeClr val="dk1"/>
              </a:buClr>
              <a:buSzPts val="800"/>
              <a:buFont typeface="Open Sans Light"/>
              <a:buNone/>
              <a:defRPr/>
            </a:lvl6pPr>
            <a:lvl7pPr lvl="6" algn="l" rtl="0">
              <a:lnSpc>
                <a:spcPct val="100000"/>
              </a:lnSpc>
              <a:spcBef>
                <a:spcPts val="0"/>
              </a:spcBef>
              <a:spcAft>
                <a:spcPts val="0"/>
              </a:spcAft>
              <a:buClr>
                <a:schemeClr val="dk1"/>
              </a:buClr>
              <a:buSzPts val="800"/>
              <a:buFont typeface="Open Sans Light"/>
              <a:buNone/>
              <a:defRPr/>
            </a:lvl7pPr>
            <a:lvl8pPr lvl="7" algn="l" rtl="0">
              <a:lnSpc>
                <a:spcPct val="100000"/>
              </a:lnSpc>
              <a:spcBef>
                <a:spcPts val="0"/>
              </a:spcBef>
              <a:spcAft>
                <a:spcPts val="0"/>
              </a:spcAft>
              <a:buClr>
                <a:schemeClr val="dk1"/>
              </a:buClr>
              <a:buSzPts val="800"/>
              <a:buFont typeface="Open Sans Light"/>
              <a:buNone/>
              <a:defRPr/>
            </a:lvl8pPr>
            <a:lvl9pPr lvl="8" algn="l" rtl="0">
              <a:lnSpc>
                <a:spcPct val="100000"/>
              </a:lnSpc>
              <a:spcBef>
                <a:spcPts val="0"/>
              </a:spcBef>
              <a:spcAft>
                <a:spcPts val="0"/>
              </a:spcAft>
              <a:buClr>
                <a:schemeClr val="dk1"/>
              </a:buClr>
              <a:buSzPts val="800"/>
              <a:buFont typeface="Open Sans Light"/>
              <a:buNone/>
              <a:defRPr/>
            </a:lvl9pPr>
          </a:lstStyle>
          <a:p>
            <a:endParaRPr/>
          </a:p>
        </p:txBody>
      </p:sp>
      <p:sp>
        <p:nvSpPr>
          <p:cNvPr id="180" name="Google Shape;180;g2cc8459655f_0_103"/>
          <p:cNvSpPr txBox="1">
            <a:spLocks noGrp="1"/>
          </p:cNvSpPr>
          <p:nvPr>
            <p:ph type="sldNum" idx="12"/>
          </p:nvPr>
        </p:nvSpPr>
        <p:spPr>
          <a:xfrm>
            <a:off x="8610600" y="6356351"/>
            <a:ext cx="2743200" cy="3652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7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7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7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7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7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7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7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7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700"/>
              <a:buFont typeface="Arial"/>
              <a:buNone/>
              <a:defRPr sz="1200" b="0" i="0" u="none" strike="noStrike" cap="none">
                <a:solidFill>
                  <a:srgbClr val="888B94"/>
                </a:solidFill>
                <a:latin typeface="Open Sans Light"/>
                <a:ea typeface="Open Sans Light"/>
                <a:cs typeface="Open Sans Light"/>
                <a:sym typeface="Open Sans Light"/>
              </a:defRPr>
            </a:lvl9pPr>
          </a:lstStyle>
          <a:p>
            <a:fld id="{00000000-1234-1234-1234-123412341234}" type="slidenum">
              <a:rPr lang="en" smtClean="0"/>
              <a:pPr/>
              <a:t>‹#›</a:t>
            </a:fld>
            <a:endParaRPr lang="en"/>
          </a:p>
        </p:txBody>
      </p:sp>
      <p:sp>
        <p:nvSpPr>
          <p:cNvPr id="181" name="Google Shape;181;g2cc8459655f_0_103"/>
          <p:cNvSpPr txBox="1">
            <a:spLocks noGrp="1"/>
          </p:cNvSpPr>
          <p:nvPr>
            <p:ph type="body" idx="1"/>
          </p:nvPr>
        </p:nvSpPr>
        <p:spPr>
          <a:xfrm>
            <a:off x="838201" y="1458913"/>
            <a:ext cx="10393200" cy="2817600"/>
          </a:xfrm>
          <a:prstGeom prst="rect">
            <a:avLst/>
          </a:prstGeom>
          <a:noFill/>
          <a:ln>
            <a:noFill/>
          </a:ln>
        </p:spPr>
        <p:txBody>
          <a:bodyPr spcFirstLastPara="1" wrap="square" lIns="925825" tIns="514350" rIns="925825" bIns="514350" anchor="t" anchorCtr="0">
            <a:normAutofit/>
          </a:bodyPr>
          <a:lstStyle>
            <a:lvl1pPr marL="609585" lvl="0" indent="-304792" algn="l" rtl="0">
              <a:lnSpc>
                <a:spcPct val="90000"/>
              </a:lnSpc>
              <a:spcBef>
                <a:spcPts val="1067"/>
              </a:spcBef>
              <a:spcAft>
                <a:spcPts val="0"/>
              </a:spcAft>
              <a:buSzPts val="2000"/>
              <a:buNone/>
              <a:defRPr sz="3600" i="1"/>
            </a:lvl1pPr>
            <a:lvl2pPr marL="1219170" lvl="1" indent="-304792" algn="l" rtl="0">
              <a:lnSpc>
                <a:spcPct val="90000"/>
              </a:lnSpc>
              <a:spcBef>
                <a:spcPts val="533"/>
              </a:spcBef>
              <a:spcAft>
                <a:spcPts val="0"/>
              </a:spcAft>
              <a:buSzPts val="1400"/>
              <a:buNone/>
              <a:defRPr/>
            </a:lvl2pPr>
            <a:lvl3pPr marL="1828754" lvl="2" indent="-304792" algn="l" rtl="0">
              <a:lnSpc>
                <a:spcPct val="90000"/>
              </a:lnSpc>
              <a:spcBef>
                <a:spcPts val="533"/>
              </a:spcBef>
              <a:spcAft>
                <a:spcPts val="0"/>
              </a:spcAft>
              <a:buSzPts val="1100"/>
              <a:buNone/>
              <a:defRPr/>
            </a:lvl3pPr>
            <a:lvl4pPr marL="2438339" lvl="3" indent="-304792" algn="l" rtl="0">
              <a:lnSpc>
                <a:spcPct val="90000"/>
              </a:lnSpc>
              <a:spcBef>
                <a:spcPts val="533"/>
              </a:spcBef>
              <a:spcAft>
                <a:spcPts val="0"/>
              </a:spcAft>
              <a:buSzPts val="1100"/>
              <a:buNone/>
              <a:defRPr/>
            </a:lvl4pPr>
            <a:lvl5pPr marL="3047924" lvl="4" indent="-304792" algn="l" rtl="0">
              <a:lnSpc>
                <a:spcPct val="90000"/>
              </a:lnSpc>
              <a:spcBef>
                <a:spcPts val="533"/>
              </a:spcBef>
              <a:spcAft>
                <a:spcPts val="0"/>
              </a:spcAft>
              <a:buSzPts val="1100"/>
              <a:buNone/>
              <a:defRPr/>
            </a:lvl5pPr>
            <a:lvl6pPr marL="3657509" lvl="5" indent="-397923" algn="l" rtl="0">
              <a:lnSpc>
                <a:spcPct val="90000"/>
              </a:lnSpc>
              <a:spcBef>
                <a:spcPts val="533"/>
              </a:spcBef>
              <a:spcAft>
                <a:spcPts val="0"/>
              </a:spcAft>
              <a:buClr>
                <a:schemeClr val="dk1"/>
              </a:buClr>
              <a:buSzPts val="1100"/>
              <a:buChar char="•"/>
              <a:defRPr/>
            </a:lvl6pPr>
            <a:lvl7pPr marL="4267093" lvl="6" indent="-397923" algn="l" rtl="0">
              <a:lnSpc>
                <a:spcPct val="90000"/>
              </a:lnSpc>
              <a:spcBef>
                <a:spcPts val="533"/>
              </a:spcBef>
              <a:spcAft>
                <a:spcPts val="0"/>
              </a:spcAft>
              <a:buClr>
                <a:schemeClr val="dk1"/>
              </a:buClr>
              <a:buSzPts val="1100"/>
              <a:buChar char="•"/>
              <a:defRPr/>
            </a:lvl7pPr>
            <a:lvl8pPr marL="4876678" lvl="7" indent="-397923" algn="l" rtl="0">
              <a:lnSpc>
                <a:spcPct val="90000"/>
              </a:lnSpc>
              <a:spcBef>
                <a:spcPts val="533"/>
              </a:spcBef>
              <a:spcAft>
                <a:spcPts val="0"/>
              </a:spcAft>
              <a:buClr>
                <a:schemeClr val="dk1"/>
              </a:buClr>
              <a:buSzPts val="1100"/>
              <a:buChar char="•"/>
              <a:defRPr/>
            </a:lvl8pPr>
            <a:lvl9pPr marL="5486263" lvl="8" indent="-397923" algn="l" rtl="0">
              <a:lnSpc>
                <a:spcPct val="90000"/>
              </a:lnSpc>
              <a:spcBef>
                <a:spcPts val="533"/>
              </a:spcBef>
              <a:spcAft>
                <a:spcPts val="0"/>
              </a:spcAft>
              <a:buClr>
                <a:schemeClr val="dk1"/>
              </a:buClr>
              <a:buSzPts val="1100"/>
              <a:buChar char="•"/>
              <a:defRPr/>
            </a:lvl9pPr>
          </a:lstStyle>
          <a:p>
            <a:endParaRPr/>
          </a:p>
        </p:txBody>
      </p:sp>
      <p:sp>
        <p:nvSpPr>
          <p:cNvPr id="182" name="Google Shape;182;g2cc8459655f_0_103"/>
          <p:cNvSpPr txBox="1">
            <a:spLocks noGrp="1"/>
          </p:cNvSpPr>
          <p:nvPr>
            <p:ph type="body" idx="2"/>
          </p:nvPr>
        </p:nvSpPr>
        <p:spPr>
          <a:xfrm>
            <a:off x="828675" y="4284663"/>
            <a:ext cx="10402800" cy="850800"/>
          </a:xfrm>
          <a:prstGeom prst="rect">
            <a:avLst/>
          </a:prstGeom>
          <a:noFill/>
          <a:ln>
            <a:noFill/>
          </a:ln>
        </p:spPr>
        <p:txBody>
          <a:bodyPr spcFirstLastPara="1" wrap="square" lIns="51425" tIns="25700" rIns="51425" bIns="25700" anchor="b" anchorCtr="0">
            <a:normAutofit/>
          </a:bodyPr>
          <a:lstStyle>
            <a:lvl1pPr marL="609585" lvl="0" indent="-304792" algn="r" rtl="0">
              <a:lnSpc>
                <a:spcPct val="90000"/>
              </a:lnSpc>
              <a:spcBef>
                <a:spcPts val="1067"/>
              </a:spcBef>
              <a:spcAft>
                <a:spcPts val="0"/>
              </a:spcAft>
              <a:buSzPts val="1100"/>
              <a:buNone/>
              <a:defRPr sz="1867"/>
            </a:lvl1pPr>
            <a:lvl2pPr marL="1219170" lvl="1" indent="-304792" algn="r" rtl="0">
              <a:lnSpc>
                <a:spcPct val="90000"/>
              </a:lnSpc>
              <a:spcBef>
                <a:spcPts val="533"/>
              </a:spcBef>
              <a:spcAft>
                <a:spcPts val="0"/>
              </a:spcAft>
              <a:buSzPts val="1400"/>
              <a:buNone/>
              <a:defRPr/>
            </a:lvl2pPr>
            <a:lvl3pPr marL="1828754" lvl="2" indent="-304792" algn="r" rtl="0">
              <a:lnSpc>
                <a:spcPct val="90000"/>
              </a:lnSpc>
              <a:spcBef>
                <a:spcPts val="533"/>
              </a:spcBef>
              <a:spcAft>
                <a:spcPts val="0"/>
              </a:spcAft>
              <a:buSzPts val="1100"/>
              <a:buNone/>
              <a:defRPr/>
            </a:lvl3pPr>
            <a:lvl4pPr marL="2438339" lvl="3" indent="-304792" algn="r" rtl="0">
              <a:lnSpc>
                <a:spcPct val="90000"/>
              </a:lnSpc>
              <a:spcBef>
                <a:spcPts val="533"/>
              </a:spcBef>
              <a:spcAft>
                <a:spcPts val="0"/>
              </a:spcAft>
              <a:buSzPts val="1100"/>
              <a:buNone/>
              <a:defRPr/>
            </a:lvl4pPr>
            <a:lvl5pPr marL="3047924" lvl="4" indent="-304792" algn="r" rtl="0">
              <a:lnSpc>
                <a:spcPct val="90000"/>
              </a:lnSpc>
              <a:spcBef>
                <a:spcPts val="533"/>
              </a:spcBef>
              <a:spcAft>
                <a:spcPts val="0"/>
              </a:spcAft>
              <a:buSzPts val="1100"/>
              <a:buNone/>
              <a:defRPr/>
            </a:lvl5pPr>
            <a:lvl6pPr marL="3657509" lvl="5" indent="-397923" algn="l" rtl="0">
              <a:lnSpc>
                <a:spcPct val="90000"/>
              </a:lnSpc>
              <a:spcBef>
                <a:spcPts val="533"/>
              </a:spcBef>
              <a:spcAft>
                <a:spcPts val="0"/>
              </a:spcAft>
              <a:buClr>
                <a:schemeClr val="dk1"/>
              </a:buClr>
              <a:buSzPts val="1100"/>
              <a:buChar char="•"/>
              <a:defRPr/>
            </a:lvl6pPr>
            <a:lvl7pPr marL="4267093" lvl="6" indent="-397923" algn="l" rtl="0">
              <a:lnSpc>
                <a:spcPct val="90000"/>
              </a:lnSpc>
              <a:spcBef>
                <a:spcPts val="533"/>
              </a:spcBef>
              <a:spcAft>
                <a:spcPts val="0"/>
              </a:spcAft>
              <a:buClr>
                <a:schemeClr val="dk1"/>
              </a:buClr>
              <a:buSzPts val="1100"/>
              <a:buChar char="•"/>
              <a:defRPr/>
            </a:lvl7pPr>
            <a:lvl8pPr marL="4876678" lvl="7" indent="-397923" algn="l" rtl="0">
              <a:lnSpc>
                <a:spcPct val="90000"/>
              </a:lnSpc>
              <a:spcBef>
                <a:spcPts val="533"/>
              </a:spcBef>
              <a:spcAft>
                <a:spcPts val="0"/>
              </a:spcAft>
              <a:buClr>
                <a:schemeClr val="dk1"/>
              </a:buClr>
              <a:buSzPts val="1100"/>
              <a:buChar char="•"/>
              <a:defRPr/>
            </a:lvl8pPr>
            <a:lvl9pPr marL="5486263" lvl="8" indent="-397923" algn="l" rtl="0">
              <a:lnSpc>
                <a:spcPct val="90000"/>
              </a:lnSpc>
              <a:spcBef>
                <a:spcPts val="533"/>
              </a:spcBef>
              <a:spcAft>
                <a:spcPts val="0"/>
              </a:spcAft>
              <a:buClr>
                <a:schemeClr val="dk1"/>
              </a:buClr>
              <a:buSzPts val="1100"/>
              <a:buChar char="•"/>
              <a:defRPr/>
            </a:lvl9pPr>
          </a:lstStyle>
          <a:p>
            <a:endParaRPr/>
          </a:p>
        </p:txBody>
      </p:sp>
    </p:spTree>
    <p:extLst>
      <p:ext uri="{BB962C8B-B14F-4D97-AF65-F5344CB8AC3E}">
        <p14:creationId xmlns:p14="http://schemas.microsoft.com/office/powerpoint/2010/main" val="316871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4/17/2024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4/17/2024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4/17/2024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4/17/2024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4/17/2024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83"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mailto:nmcalister@ksde.org" TargetMode="External"/><Relationship Id="rId7" Type="http://schemas.openxmlformats.org/officeDocument/2006/relationships/hyperlink" Target="mailto:lcurtis@ksde.org"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hyperlink" Target="mailto:jhamlet@ksde.org" TargetMode="External"/><Relationship Id="rId5" Type="http://schemas.openxmlformats.org/officeDocument/2006/relationships/hyperlink" Target="mailto:jmcrell@ksde.org" TargetMode="External"/><Relationship Id="rId4" Type="http://schemas.openxmlformats.org/officeDocument/2006/relationships/hyperlink" Target="mailto:mrichard@ksde.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dfernkopf@ksde.org" TargetMode="External"/><Relationship Id="rId2" Type="http://schemas.openxmlformats.org/officeDocument/2006/relationships/hyperlink" Target="mailto:rkelso@ksde.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ksde.org/Agency/Division-of-Learning-Services/CTE_RecommendationsForPublicCommen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ksde.org/Agency/Division-of-Learning-Services/Career-Standards-and-Assessment-Services/CSAS-Home/Career-Technical-Education-CTE/Career-Clusters-Pathways"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hyperlink" Target="https://datacentral.ksde.org/cte.aspx"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hyperlink" Target="https://kccte.pittstate.edu/"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hirepaths.com/cool-careers-videos"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image" Target="../media/image39.png"/><Relationship Id="rId4" Type="http://schemas.openxmlformats.org/officeDocument/2006/relationships/hyperlink" Target="https://hirepaths.com/for-educators"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onetonline.org/" TargetMode="External"/><Relationship Id="rId3" Type="http://schemas.openxmlformats.org/officeDocument/2006/relationships/hyperlink" Target="https://ksdegreestats.org/program_search.jsp" TargetMode="External"/><Relationship Id="rId7" Type="http://schemas.openxmlformats.org/officeDocument/2006/relationships/hyperlink" Target="https://www.careeronestop.org/"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hyperlink" Target="https://www.kansasregents.org/students/military" TargetMode="External"/><Relationship Id="rId5" Type="http://schemas.openxmlformats.org/officeDocument/2006/relationships/hyperlink" Target="https://klic.dol.ks.gov/vosnet/lmi/default.aspx?plang=E" TargetMode="External"/><Relationship Id="rId4" Type="http://schemas.openxmlformats.org/officeDocument/2006/relationships/hyperlink" Target="https://submission.kansasregents.org/ibi_apps/portal/BIP_Public2/KTIP" TargetMode="External"/><Relationship Id="rId9"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hyperlink" Target="https://klic.dol.ks.gov/admin/gsipub/htmlarea/uploads/Today's%20Occupations.pdf" TargetMode="Externa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klic.dol.ks.gov/admin/gsipub/htmlarea/uploads/Today's%20Occupations.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klic.dol.ks.gov/vosnet/GSIPub/documentview.aspx?enc=PwIIFDB1bD6zPiozPnS/Xw==" TargetMode="External"/><Relationship Id="rId5" Type="http://schemas.openxmlformats.org/officeDocument/2006/relationships/image" Target="../media/image43.png"/><Relationship Id="rId4" Type="http://schemas.openxmlformats.org/officeDocument/2006/relationships/hyperlink" Target="https://klic.dol.ks.gov/admin/gsipub/htmlarea/uploads/Today's%20Occupations.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klic.dol.ks.gov/vosnet/GSIPub/documentview.aspx?enc=PwIIFDB1bD6zPiozPnS/Xw==" TargetMode="External"/><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klic.dol.ks.gov/admin/gsipub/htmlarea/uploads/Today's%20Occupation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5.xml"/><Relationship Id="rId5" Type="http://schemas.openxmlformats.org/officeDocument/2006/relationships/image" Target="../media/image49.png"/><Relationship Id="rId4" Type="http://schemas.openxmlformats.org/officeDocument/2006/relationships/hyperlink" Target="https://klic.dol.ks.gov/vosnet/GSIPub/documentview.aspx?docid=501"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youtube.com/playlist?list=PLm2bSIR2iAxwX8xo1UDAFV_ZtJEVG-5gO"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ndclark@ksde.org" TargetMode="External"/><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hyperlink" Target="mailto:hswanson@ksde.org"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3" Type="http://schemas.openxmlformats.org/officeDocument/2006/relationships/hyperlink" Target="mailto:jewing@ksde.org" TargetMode="External"/><Relationship Id="rId2" Type="http://schemas.openxmlformats.org/officeDocument/2006/relationships/image" Target="../media/image56.jp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440253"/>
            <a:ext cx="11353800" cy="891019"/>
          </a:xfrm>
        </p:spPr>
        <p:txBody>
          <a:bodyPr>
            <a:normAutofit/>
          </a:bodyPr>
          <a:lstStyle/>
          <a:p>
            <a:r>
              <a:rPr lang="en-US" dirty="0"/>
              <a:t>Curriculum Leaders Meeting</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331272"/>
            <a:ext cx="7406148" cy="891019"/>
          </a:xfrm>
        </p:spPr>
        <p:txBody>
          <a:bodyPr>
            <a:normAutofit/>
          </a:bodyPr>
          <a:lstStyle/>
          <a:p>
            <a:pPr algn="r"/>
            <a:r>
              <a:rPr lang="en-US" b="1" i="1" dirty="0">
                <a:latin typeface="Calibri" panose="020F0502020204030204" pitchFamily="34" charset="0"/>
                <a:cs typeface="Calibri" panose="020F0502020204030204" pitchFamily="34" charset="0"/>
              </a:rPr>
              <a:t>April 19, 2024</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9D22D-122B-2EEB-502E-F66DD4FD3B0D}"/>
              </a:ext>
            </a:extLst>
          </p:cNvPr>
          <p:cNvSpPr>
            <a:spLocks noGrp="1"/>
          </p:cNvSpPr>
          <p:nvPr>
            <p:ph idx="1"/>
          </p:nvPr>
        </p:nvSpPr>
        <p:spPr/>
        <p:txBody>
          <a:bodyPr/>
          <a:lstStyle/>
          <a:p>
            <a:pPr marL="0" indent="0">
              <a:buNone/>
            </a:pPr>
            <a:r>
              <a:rPr lang="en-US" dirty="0"/>
              <a:t>We must reduce limitations and maximize opportunities for each student in Kansas.</a:t>
            </a:r>
          </a:p>
          <a:p>
            <a:r>
              <a:rPr lang="en-US" dirty="0"/>
              <a:t>Our students need to demonstrate stronger knowledge of our state standards and an ability to use this knowledge in a deeper way.</a:t>
            </a:r>
          </a:p>
          <a:p>
            <a:endParaRPr lang="en-US" dirty="0"/>
          </a:p>
        </p:txBody>
      </p:sp>
      <p:sp>
        <p:nvSpPr>
          <p:cNvPr id="3" name="Title 2">
            <a:extLst>
              <a:ext uri="{FF2B5EF4-FFF2-40B4-BE49-F238E27FC236}">
                <a16:creationId xmlns:a16="http://schemas.microsoft.com/office/drawing/2014/main" id="{11356F5C-CD49-582B-9A46-9EFFE16D337D}"/>
              </a:ext>
            </a:extLst>
          </p:cNvPr>
          <p:cNvSpPr>
            <a:spLocks noGrp="1"/>
          </p:cNvSpPr>
          <p:nvPr>
            <p:ph type="title"/>
          </p:nvPr>
        </p:nvSpPr>
        <p:spPr/>
        <p:txBody>
          <a:bodyPr/>
          <a:lstStyle/>
          <a:p>
            <a:r>
              <a:rPr lang="en-US" dirty="0"/>
              <a:t>The Why</a:t>
            </a:r>
          </a:p>
        </p:txBody>
      </p:sp>
    </p:spTree>
    <p:extLst>
      <p:ext uri="{BB962C8B-B14F-4D97-AF65-F5344CB8AC3E}">
        <p14:creationId xmlns:p14="http://schemas.microsoft.com/office/powerpoint/2010/main" val="387706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D0CBFB-9A19-2428-6772-35F6DDA293E2}"/>
              </a:ext>
            </a:extLst>
          </p:cNvPr>
          <p:cNvSpPr>
            <a:spLocks noGrp="1"/>
          </p:cNvSpPr>
          <p:nvPr>
            <p:ph idx="1"/>
          </p:nvPr>
        </p:nvSpPr>
        <p:spPr/>
        <p:txBody>
          <a:bodyPr>
            <a:normAutofit/>
          </a:bodyPr>
          <a:lstStyle/>
          <a:p>
            <a:pPr marL="0" indent="0">
              <a:buNone/>
            </a:pPr>
            <a:r>
              <a:rPr lang="en-US" dirty="0"/>
              <a:t>We will build instructional coherence by focusing on a small number of high-leverage priorities, grounded in research, that elevate teacher and leader practice.</a:t>
            </a:r>
          </a:p>
          <a:p>
            <a:r>
              <a:rPr lang="en-US" dirty="0"/>
              <a:t>School Improvement in Kansas is characterized by deep implementation of our </a:t>
            </a:r>
            <a:r>
              <a:rPr lang="en-US" b="1" dirty="0"/>
              <a:t>Fundamentals</a:t>
            </a:r>
            <a:r>
              <a:rPr lang="en-US" dirty="0"/>
              <a:t>.</a:t>
            </a:r>
          </a:p>
          <a:p>
            <a:pPr marL="0" indent="0">
              <a:buNone/>
            </a:pPr>
            <a:endParaRPr lang="en-US" dirty="0"/>
          </a:p>
        </p:txBody>
      </p:sp>
      <p:sp>
        <p:nvSpPr>
          <p:cNvPr id="3" name="Title 2">
            <a:extLst>
              <a:ext uri="{FF2B5EF4-FFF2-40B4-BE49-F238E27FC236}">
                <a16:creationId xmlns:a16="http://schemas.microsoft.com/office/drawing/2014/main" id="{3CAF780B-DCB8-422D-4B74-5CB56D8F23FF}"/>
              </a:ext>
            </a:extLst>
          </p:cNvPr>
          <p:cNvSpPr>
            <a:spLocks noGrp="1"/>
          </p:cNvSpPr>
          <p:nvPr>
            <p:ph type="title"/>
          </p:nvPr>
        </p:nvSpPr>
        <p:spPr/>
        <p:txBody>
          <a:bodyPr/>
          <a:lstStyle/>
          <a:p>
            <a:r>
              <a:rPr lang="en-US" dirty="0"/>
              <a:t>The What</a:t>
            </a:r>
          </a:p>
        </p:txBody>
      </p:sp>
    </p:spTree>
    <p:extLst>
      <p:ext uri="{BB962C8B-B14F-4D97-AF65-F5344CB8AC3E}">
        <p14:creationId xmlns:p14="http://schemas.microsoft.com/office/powerpoint/2010/main" val="1100372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AE1AB-C5EC-71BF-0055-3AACB98FA4B8}"/>
              </a:ext>
            </a:extLst>
          </p:cNvPr>
          <p:cNvSpPr>
            <a:spLocks noGrp="1"/>
          </p:cNvSpPr>
          <p:nvPr>
            <p:ph idx="1"/>
          </p:nvPr>
        </p:nvSpPr>
        <p:spPr/>
        <p:txBody>
          <a:bodyPr/>
          <a:lstStyle/>
          <a:p>
            <a:r>
              <a:rPr lang="en-US" sz="2800" b="1" dirty="0"/>
              <a:t>Structures</a:t>
            </a:r>
            <a:r>
              <a:rPr lang="en-US" sz="2800" dirty="0"/>
              <a:t> promote instructional coherence and action-based </a:t>
            </a:r>
            <a:r>
              <a:rPr lang="en-US" sz="2800" b="1" dirty="0"/>
              <a:t>Lead Indicators</a:t>
            </a:r>
            <a:r>
              <a:rPr lang="en-US" sz="2800" dirty="0"/>
              <a:t> with associated </a:t>
            </a:r>
            <a:r>
              <a:rPr lang="en-US" sz="2800" b="1" dirty="0"/>
              <a:t>Measures of Progress</a:t>
            </a:r>
            <a:r>
              <a:rPr lang="en-US" sz="2800" dirty="0"/>
              <a:t> provide accountability and a roadmap for quality and depth of sustainable implementation of the </a:t>
            </a:r>
            <a:r>
              <a:rPr lang="en-US" sz="2800" b="1" dirty="0"/>
              <a:t>Fundamentals</a:t>
            </a:r>
            <a:r>
              <a:rPr lang="en-US" sz="2800" dirty="0"/>
              <a:t>.</a:t>
            </a:r>
          </a:p>
          <a:p>
            <a:endParaRPr lang="en-US" dirty="0"/>
          </a:p>
        </p:txBody>
      </p:sp>
      <p:sp>
        <p:nvSpPr>
          <p:cNvPr id="3" name="Title 2">
            <a:extLst>
              <a:ext uri="{FF2B5EF4-FFF2-40B4-BE49-F238E27FC236}">
                <a16:creationId xmlns:a16="http://schemas.microsoft.com/office/drawing/2014/main" id="{C831FDAB-55C2-AA42-A2D9-9227328037C9}"/>
              </a:ext>
            </a:extLst>
          </p:cNvPr>
          <p:cNvSpPr>
            <a:spLocks noGrp="1"/>
          </p:cNvSpPr>
          <p:nvPr>
            <p:ph type="title"/>
          </p:nvPr>
        </p:nvSpPr>
        <p:spPr/>
        <p:txBody>
          <a:bodyPr/>
          <a:lstStyle/>
          <a:p>
            <a:r>
              <a:rPr lang="en-US" dirty="0"/>
              <a:t>The How</a:t>
            </a:r>
          </a:p>
        </p:txBody>
      </p:sp>
    </p:spTree>
    <p:extLst>
      <p:ext uri="{BB962C8B-B14F-4D97-AF65-F5344CB8AC3E}">
        <p14:creationId xmlns:p14="http://schemas.microsoft.com/office/powerpoint/2010/main" val="408372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B303BF-8FFF-0E6C-030E-D78C746B4DF1}"/>
              </a:ext>
            </a:extLst>
          </p:cNvPr>
          <p:cNvSpPr>
            <a:spLocks noGrp="1"/>
          </p:cNvSpPr>
          <p:nvPr>
            <p:ph idx="1"/>
          </p:nvPr>
        </p:nvSpPr>
        <p:spPr/>
        <p:txBody>
          <a:bodyPr/>
          <a:lstStyle/>
          <a:p>
            <a:pPr marL="0" indent="0">
              <a:buNone/>
            </a:pPr>
            <a:r>
              <a:rPr lang="en-US" dirty="0"/>
              <a:t>What does this phrase mean to you as a leader?</a:t>
            </a:r>
          </a:p>
        </p:txBody>
      </p:sp>
      <p:sp>
        <p:nvSpPr>
          <p:cNvPr id="3" name="Title 2">
            <a:extLst>
              <a:ext uri="{FF2B5EF4-FFF2-40B4-BE49-F238E27FC236}">
                <a16:creationId xmlns:a16="http://schemas.microsoft.com/office/drawing/2014/main" id="{3AB4A844-6696-E844-F660-631078C4F52B}"/>
              </a:ext>
            </a:extLst>
          </p:cNvPr>
          <p:cNvSpPr>
            <a:spLocks noGrp="1"/>
          </p:cNvSpPr>
          <p:nvPr>
            <p:ph type="title"/>
          </p:nvPr>
        </p:nvSpPr>
        <p:spPr/>
        <p:txBody>
          <a:bodyPr/>
          <a:lstStyle/>
          <a:p>
            <a:r>
              <a:rPr lang="en-US" dirty="0"/>
              <a:t>Keep it Simple</a:t>
            </a:r>
          </a:p>
        </p:txBody>
      </p:sp>
    </p:spTree>
    <p:extLst>
      <p:ext uri="{BB962C8B-B14F-4D97-AF65-F5344CB8AC3E}">
        <p14:creationId xmlns:p14="http://schemas.microsoft.com/office/powerpoint/2010/main" val="256846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A2EDCEE2-8DD2-DAB5-CBCB-DAE5544A4646}"/>
              </a:ext>
            </a:extLst>
          </p:cNvPr>
          <p:cNvSpPr/>
          <p:nvPr/>
        </p:nvSpPr>
        <p:spPr>
          <a:xfrm>
            <a:off x="4903565" y="820267"/>
            <a:ext cx="4075080" cy="852770"/>
          </a:xfrm>
          <a:custGeom>
            <a:avLst/>
            <a:gdLst>
              <a:gd name="connsiteX0" fmla="*/ 0 w 4075080"/>
              <a:gd name="connsiteY0" fmla="*/ 0 h 946023"/>
              <a:gd name="connsiteX1" fmla="*/ 4075081 w 4075080"/>
              <a:gd name="connsiteY1" fmla="*/ 0 h 946023"/>
              <a:gd name="connsiteX2" fmla="*/ 4075081 w 4075080"/>
              <a:gd name="connsiteY2" fmla="*/ 946023 h 946023"/>
              <a:gd name="connsiteX3" fmla="*/ 0 w 4075080"/>
              <a:gd name="connsiteY3" fmla="*/ 946023 h 946023"/>
            </a:gdLst>
            <a:ahLst/>
            <a:cxnLst>
              <a:cxn ang="0">
                <a:pos x="connsiteX0" y="connsiteY0"/>
              </a:cxn>
              <a:cxn ang="0">
                <a:pos x="connsiteX1" y="connsiteY1"/>
              </a:cxn>
              <a:cxn ang="0">
                <a:pos x="connsiteX2" y="connsiteY2"/>
              </a:cxn>
              <a:cxn ang="0">
                <a:pos x="connsiteX3" y="connsiteY3"/>
              </a:cxn>
            </a:cxnLst>
            <a:rect l="l" t="t" r="r" b="b"/>
            <a:pathLst>
              <a:path w="4075080" h="946023">
                <a:moveTo>
                  <a:pt x="0" y="0"/>
                </a:moveTo>
                <a:lnTo>
                  <a:pt x="4075081" y="0"/>
                </a:lnTo>
                <a:lnTo>
                  <a:pt x="4075081" y="946023"/>
                </a:lnTo>
                <a:lnTo>
                  <a:pt x="0" y="946023"/>
                </a:lnTo>
                <a:close/>
              </a:path>
            </a:pathLst>
          </a:custGeom>
          <a:gradFill>
            <a:gsLst>
              <a:gs pos="100000">
                <a:srgbClr val="FFEED7"/>
              </a:gs>
              <a:gs pos="68000">
                <a:srgbClr val="FFD8A1"/>
              </a:gs>
            </a:gsLst>
            <a:lin ang="0" scaled="1"/>
          </a:gradFill>
          <a:ln w="12383" cap="flat">
            <a:noFill/>
            <a:prstDash val="solid"/>
            <a:miter/>
          </a:ln>
        </p:spPr>
        <p:txBody>
          <a:bodyPr lIns="548640" rIns="822960" rtlCol="0" anchor="ctr"/>
          <a:lstStyle/>
          <a:p>
            <a:r>
              <a:rPr lang="en-US" sz="105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Budget emphasis </a:t>
            </a:r>
            <a:r>
              <a:rPr lang="en-US" sz="1050" dirty="0">
                <a:solidFill>
                  <a:srgbClr val="000000"/>
                </a:solidFill>
                <a:latin typeface="Open Sans" panose="020B0606030504020204" pitchFamily="34" charset="0"/>
                <a:ea typeface="Open Sans" panose="020B0606030504020204" pitchFamily="34" charset="0"/>
                <a:cs typeface="Open Sans" panose="020B0606030504020204" pitchFamily="34" charset="0"/>
              </a:rPr>
              <a:t>on </a:t>
            </a:r>
            <a:r>
              <a:rPr lang="en-US" sz="105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implementing high-quality instructional materials (HQIM) and professional development aligned to state standards and structured literacy.</a:t>
            </a: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Shape 45">
            <a:extLst>
              <a:ext uri="{FF2B5EF4-FFF2-40B4-BE49-F238E27FC236}">
                <a16:creationId xmlns:a16="http://schemas.microsoft.com/office/drawing/2014/main" id="{BBDE3327-BC73-F483-EECD-499BDB36514C}"/>
              </a:ext>
            </a:extLst>
          </p:cNvPr>
          <p:cNvSpPr/>
          <p:nvPr/>
        </p:nvSpPr>
        <p:spPr>
          <a:xfrm>
            <a:off x="3287649" y="2636201"/>
            <a:ext cx="1615916" cy="850392"/>
          </a:xfrm>
          <a:custGeom>
            <a:avLst/>
            <a:gdLst>
              <a:gd name="connsiteX0" fmla="*/ 0 w 1615916"/>
              <a:gd name="connsiteY0" fmla="*/ 0 h 908875"/>
              <a:gd name="connsiteX1" fmla="*/ 1615916 w 1615916"/>
              <a:gd name="connsiteY1" fmla="*/ 0 h 908875"/>
              <a:gd name="connsiteX2" fmla="*/ 1615916 w 1615916"/>
              <a:gd name="connsiteY2" fmla="*/ 908876 h 908875"/>
              <a:gd name="connsiteX3" fmla="*/ 0 w 1615916"/>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1615916" h="908875">
                <a:moveTo>
                  <a:pt x="0" y="0"/>
                </a:moveTo>
                <a:lnTo>
                  <a:pt x="1615916" y="0"/>
                </a:lnTo>
                <a:lnTo>
                  <a:pt x="1615916" y="908876"/>
                </a:lnTo>
                <a:lnTo>
                  <a:pt x="0" y="908876"/>
                </a:lnTo>
                <a:close/>
              </a:path>
            </a:pathLst>
          </a:custGeom>
          <a:gradFill>
            <a:gsLst>
              <a:gs pos="100000">
                <a:srgbClr val="F3CADC"/>
              </a:gs>
              <a:gs pos="0">
                <a:srgbClr val="EB9FC1"/>
              </a:gs>
            </a:gsLst>
            <a:lin ang="0" scaled="1"/>
          </a:gradFill>
          <a:ln w="12383" cap="flat">
            <a:noFill/>
            <a:prstDash val="solid"/>
            <a:miter/>
          </a:ln>
        </p:spPr>
        <p:txBody>
          <a:bodyPr lIns="91440" tIns="0" rIns="0" bIns="0" rtlCol="0" anchor="ctr"/>
          <a:lstStyle/>
          <a:p>
            <a:r>
              <a:rPr lang="en-US" sz="1400" b="0" i="0" u="none" strike="noStrike" dirty="0">
                <a:solidFill>
                  <a:srgbClr val="000000"/>
                </a:solidFill>
                <a:latin typeface="Open Sans Semibold" panose="020B0706030804020204" pitchFamily="34" charset="0"/>
              </a:rPr>
              <a:t>Professional Learning</a:t>
            </a:r>
            <a:endParaRPr lang="en-US" sz="1400" dirty="0"/>
          </a:p>
        </p:txBody>
      </p:sp>
      <p:sp>
        <p:nvSpPr>
          <p:cNvPr id="43" name="Freeform: Shape 42">
            <a:extLst>
              <a:ext uri="{FF2B5EF4-FFF2-40B4-BE49-F238E27FC236}">
                <a16:creationId xmlns:a16="http://schemas.microsoft.com/office/drawing/2014/main" id="{47DE6965-1546-79B8-58F7-47211C3B5EF2}"/>
              </a:ext>
            </a:extLst>
          </p:cNvPr>
          <p:cNvSpPr/>
          <p:nvPr/>
        </p:nvSpPr>
        <p:spPr>
          <a:xfrm>
            <a:off x="3287649" y="1729379"/>
            <a:ext cx="1615916" cy="850392"/>
          </a:xfrm>
          <a:custGeom>
            <a:avLst/>
            <a:gdLst>
              <a:gd name="connsiteX0" fmla="*/ 0 w 1615916"/>
              <a:gd name="connsiteY0" fmla="*/ 0 h 908875"/>
              <a:gd name="connsiteX1" fmla="*/ 1615916 w 1615916"/>
              <a:gd name="connsiteY1" fmla="*/ 0 h 908875"/>
              <a:gd name="connsiteX2" fmla="*/ 1615916 w 1615916"/>
              <a:gd name="connsiteY2" fmla="*/ 908875 h 908875"/>
              <a:gd name="connsiteX3" fmla="*/ 0 w 1615916"/>
              <a:gd name="connsiteY3" fmla="*/ 908875 h 908875"/>
            </a:gdLst>
            <a:ahLst/>
            <a:cxnLst>
              <a:cxn ang="0">
                <a:pos x="connsiteX0" y="connsiteY0"/>
              </a:cxn>
              <a:cxn ang="0">
                <a:pos x="connsiteX1" y="connsiteY1"/>
              </a:cxn>
              <a:cxn ang="0">
                <a:pos x="connsiteX2" y="connsiteY2"/>
              </a:cxn>
              <a:cxn ang="0">
                <a:pos x="connsiteX3" y="connsiteY3"/>
              </a:cxn>
            </a:cxnLst>
            <a:rect l="l" t="t" r="r" b="b"/>
            <a:pathLst>
              <a:path w="1615916" h="908875">
                <a:moveTo>
                  <a:pt x="0" y="0"/>
                </a:moveTo>
                <a:lnTo>
                  <a:pt x="1615916" y="0"/>
                </a:lnTo>
                <a:lnTo>
                  <a:pt x="1615916" y="908875"/>
                </a:lnTo>
                <a:lnTo>
                  <a:pt x="0" y="908875"/>
                </a:lnTo>
                <a:close/>
              </a:path>
            </a:pathLst>
          </a:custGeom>
          <a:gradFill>
            <a:gsLst>
              <a:gs pos="100000">
                <a:srgbClr val="F7C197"/>
              </a:gs>
              <a:gs pos="0">
                <a:srgbClr val="EE893E"/>
              </a:gs>
            </a:gsLst>
            <a:lin ang="0" scaled="1"/>
          </a:gradFill>
          <a:ln w="12383" cap="flat">
            <a:noFill/>
            <a:prstDash val="solid"/>
            <a:miter/>
          </a:ln>
        </p:spPr>
        <p:txBody>
          <a:bodyPr lIns="91440" tIns="0" rtlCol="0" anchor="ctr"/>
          <a:lstStyle/>
          <a:p>
            <a:r>
              <a:rPr lang="en-US" sz="1400" b="0" i="0" u="none" strike="noStrike" dirty="0">
                <a:solidFill>
                  <a:srgbClr val="000000"/>
                </a:solidFill>
                <a:latin typeface="Open Sans Semibold" panose="020B0706030804020204" pitchFamily="34" charset="0"/>
              </a:rPr>
              <a:t>Educator Evaluation</a:t>
            </a:r>
            <a:endParaRPr lang="en-US" sz="1400" dirty="0"/>
          </a:p>
        </p:txBody>
      </p:sp>
      <p:sp>
        <p:nvSpPr>
          <p:cNvPr id="189" name="Freeform: Shape 188">
            <a:extLst>
              <a:ext uri="{FF2B5EF4-FFF2-40B4-BE49-F238E27FC236}">
                <a16:creationId xmlns:a16="http://schemas.microsoft.com/office/drawing/2014/main" id="{E089C582-3761-D4E0-27C5-130E6F55D53D}"/>
              </a:ext>
            </a:extLst>
          </p:cNvPr>
          <p:cNvSpPr/>
          <p:nvPr/>
        </p:nvSpPr>
        <p:spPr>
          <a:xfrm>
            <a:off x="3287649" y="820444"/>
            <a:ext cx="1615916" cy="852593"/>
          </a:xfrm>
          <a:custGeom>
            <a:avLst/>
            <a:gdLst>
              <a:gd name="connsiteX0" fmla="*/ 0 w 1615916"/>
              <a:gd name="connsiteY0" fmla="*/ 0 h 946023"/>
              <a:gd name="connsiteX1" fmla="*/ 1615916 w 1615916"/>
              <a:gd name="connsiteY1" fmla="*/ 0 h 946023"/>
              <a:gd name="connsiteX2" fmla="*/ 1615916 w 1615916"/>
              <a:gd name="connsiteY2" fmla="*/ 946023 h 946023"/>
              <a:gd name="connsiteX3" fmla="*/ 0 w 1615916"/>
              <a:gd name="connsiteY3" fmla="*/ 946023 h 946023"/>
            </a:gdLst>
            <a:ahLst/>
            <a:cxnLst>
              <a:cxn ang="0">
                <a:pos x="connsiteX0" y="connsiteY0"/>
              </a:cxn>
              <a:cxn ang="0">
                <a:pos x="connsiteX1" y="connsiteY1"/>
              </a:cxn>
              <a:cxn ang="0">
                <a:pos x="connsiteX2" y="connsiteY2"/>
              </a:cxn>
              <a:cxn ang="0">
                <a:pos x="connsiteX3" y="connsiteY3"/>
              </a:cxn>
            </a:cxnLst>
            <a:rect l="l" t="t" r="r" b="b"/>
            <a:pathLst>
              <a:path w="1615916" h="946023">
                <a:moveTo>
                  <a:pt x="0" y="0"/>
                </a:moveTo>
                <a:lnTo>
                  <a:pt x="1615916" y="0"/>
                </a:lnTo>
                <a:lnTo>
                  <a:pt x="1615916" y="946023"/>
                </a:lnTo>
                <a:lnTo>
                  <a:pt x="0" y="946023"/>
                </a:lnTo>
                <a:close/>
              </a:path>
            </a:pathLst>
          </a:custGeom>
          <a:gradFill>
            <a:gsLst>
              <a:gs pos="100000">
                <a:srgbClr val="FFD8A1"/>
              </a:gs>
              <a:gs pos="0">
                <a:schemeClr val="accent3">
                  <a:lumMod val="91000"/>
                  <a:lumOff val="9000"/>
                </a:schemeClr>
              </a:gs>
            </a:gsLst>
            <a:lin ang="0" scaled="1"/>
          </a:gradFill>
          <a:ln w="12383" cap="flat">
            <a:noFill/>
            <a:prstDash val="solid"/>
            <a:miter/>
          </a:ln>
        </p:spPr>
        <p:txBody>
          <a:bodyPr lIns="91440" tIns="0" rIns="0" bIns="0" rtlCol="0" anchor="ctr" anchorCtr="0"/>
          <a:lstStyle/>
          <a:p>
            <a:r>
              <a:rPr lang="en-US" sz="1400" b="0" i="0" u="none" strike="noStrike" dirty="0">
                <a:solidFill>
                  <a:srgbClr val="000000"/>
                </a:solidFill>
                <a:latin typeface="Open Sans Semibold" panose="020B0706030804020204" pitchFamily="34" charset="0"/>
              </a:rPr>
              <a:t>Resource Allocation</a:t>
            </a:r>
            <a:endParaRPr lang="en-US" sz="1400" dirty="0"/>
          </a:p>
        </p:txBody>
      </p:sp>
      <p:sp>
        <p:nvSpPr>
          <p:cNvPr id="11" name="TextBox 10">
            <a:extLst>
              <a:ext uri="{FF2B5EF4-FFF2-40B4-BE49-F238E27FC236}">
                <a16:creationId xmlns:a16="http://schemas.microsoft.com/office/drawing/2014/main" id="{6AA63059-B1FB-C49B-0355-C6A217EFDAA7}"/>
              </a:ext>
            </a:extLst>
          </p:cNvPr>
          <p:cNvSpPr txBox="1"/>
          <p:nvPr/>
        </p:nvSpPr>
        <p:spPr>
          <a:xfrm>
            <a:off x="509999" y="382980"/>
            <a:ext cx="2311851" cy="461665"/>
          </a:xfrm>
          <a:prstGeom prst="rect">
            <a:avLst/>
          </a:prstGeom>
          <a:noFill/>
        </p:spPr>
        <p:txBody>
          <a:bodyPr wrap="none" rtlCol="0">
            <a:spAutoFit/>
          </a:bodyPr>
          <a:lstStyle/>
          <a:p>
            <a:pPr algn="l"/>
            <a:r>
              <a:rPr lang="en-US" sz="2400" spc="0" baseline="0" dirty="0">
                <a:ln/>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sym typeface="Arial"/>
                <a:rtl val="0"/>
              </a:rPr>
              <a:t>Fundamentals</a:t>
            </a:r>
          </a:p>
        </p:txBody>
      </p:sp>
      <p:sp>
        <p:nvSpPr>
          <p:cNvPr id="12" name="TextBox 11">
            <a:extLst>
              <a:ext uri="{FF2B5EF4-FFF2-40B4-BE49-F238E27FC236}">
                <a16:creationId xmlns:a16="http://schemas.microsoft.com/office/drawing/2014/main" id="{7B2004FF-36E1-6D39-F4E0-882BBC296E40}"/>
              </a:ext>
            </a:extLst>
          </p:cNvPr>
          <p:cNvSpPr txBox="1"/>
          <p:nvPr/>
        </p:nvSpPr>
        <p:spPr>
          <a:xfrm>
            <a:off x="584870" y="815417"/>
            <a:ext cx="2469226" cy="1359346"/>
          </a:xfrm>
          <a:prstGeom prst="rect">
            <a:avLst/>
          </a:prstGeom>
          <a:noFill/>
        </p:spPr>
        <p:txBody>
          <a:bodyPr wrap="square" tIns="0" bIns="0" rtlCol="0" anchor="ctr" anchorCtr="0">
            <a:noAutofit/>
          </a:bodyPr>
          <a:lstStyle/>
          <a:p>
            <a:pPr algn="l">
              <a:spcAft>
                <a:spcPts val="600"/>
              </a:spcAft>
            </a:pPr>
            <a:r>
              <a:rPr lang="en-US" sz="1200" spc="0" dirty="0">
                <a:ln/>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sym typeface="Arial"/>
                <a:rtl val="0"/>
              </a:rPr>
              <a:t>Structured Literacy</a:t>
            </a:r>
          </a:p>
          <a:p>
            <a:r>
              <a:rPr lang="en-US" sz="1000" b="0" i="0" u="none" strike="noStrike" dirty="0">
                <a:solidFill>
                  <a:srgbClr val="000000"/>
                </a:solidFill>
                <a:latin typeface="Open Sans" panose="020B0606030504020204" pitchFamily="34" charset="0"/>
              </a:rPr>
              <a:t>We provide literacy instruction in PreK-12 aligned to the science of reading and assure teachers and administrators are well-trained and knowledgeable in the elements and implementation of structured literacy.</a:t>
            </a:r>
          </a:p>
        </p:txBody>
      </p:sp>
      <p:sp>
        <p:nvSpPr>
          <p:cNvPr id="42" name="Freeform: Shape 41">
            <a:extLst>
              <a:ext uri="{FF2B5EF4-FFF2-40B4-BE49-F238E27FC236}">
                <a16:creationId xmlns:a16="http://schemas.microsoft.com/office/drawing/2014/main" id="{123C529A-0279-C9B1-7023-6D9F6B4180A6}"/>
              </a:ext>
            </a:extLst>
          </p:cNvPr>
          <p:cNvSpPr/>
          <p:nvPr/>
        </p:nvSpPr>
        <p:spPr>
          <a:xfrm>
            <a:off x="8978646" y="822645"/>
            <a:ext cx="2587942" cy="850392"/>
          </a:xfrm>
          <a:custGeom>
            <a:avLst/>
            <a:gdLst>
              <a:gd name="connsiteX0" fmla="*/ 0 w 2587942"/>
              <a:gd name="connsiteY0" fmla="*/ 0 h 946023"/>
              <a:gd name="connsiteX1" fmla="*/ 2587942 w 2587942"/>
              <a:gd name="connsiteY1" fmla="*/ 0 h 946023"/>
              <a:gd name="connsiteX2" fmla="*/ 2587942 w 2587942"/>
              <a:gd name="connsiteY2" fmla="*/ 946023 h 946023"/>
              <a:gd name="connsiteX3" fmla="*/ 0 w 2587942"/>
              <a:gd name="connsiteY3" fmla="*/ 946023 h 946023"/>
            </a:gdLst>
            <a:ahLst/>
            <a:cxnLst>
              <a:cxn ang="0">
                <a:pos x="connsiteX0" y="connsiteY0"/>
              </a:cxn>
              <a:cxn ang="0">
                <a:pos x="connsiteX1" y="connsiteY1"/>
              </a:cxn>
              <a:cxn ang="0">
                <a:pos x="connsiteX2" y="connsiteY2"/>
              </a:cxn>
              <a:cxn ang="0">
                <a:pos x="connsiteX3" y="connsiteY3"/>
              </a:cxn>
            </a:cxnLst>
            <a:rect l="l" t="t" r="r" b="b"/>
            <a:pathLst>
              <a:path w="2587942" h="946023">
                <a:moveTo>
                  <a:pt x="0" y="0"/>
                </a:moveTo>
                <a:lnTo>
                  <a:pt x="2587942" y="0"/>
                </a:lnTo>
                <a:lnTo>
                  <a:pt x="2587942" y="946023"/>
                </a:lnTo>
                <a:lnTo>
                  <a:pt x="0" y="946023"/>
                </a:lnTo>
                <a:close/>
              </a:path>
            </a:pathLst>
          </a:custGeom>
          <a:gradFill>
            <a:gsLst>
              <a:gs pos="100000">
                <a:schemeClr val="bg1"/>
              </a:gs>
              <a:gs pos="0">
                <a:srgbClr val="FFEED7"/>
              </a:gs>
            </a:gsLst>
            <a:lin ang="0" scaled="1"/>
          </a:gradFill>
          <a:ln w="12383" cap="flat">
            <a:noFill/>
            <a:prstDash val="solid"/>
            <a:miter/>
          </a:ln>
        </p:spPr>
        <p:txBody>
          <a:bodyPr lIns="274320" rIns="91440" rtlCol="0" anchor="ctr"/>
          <a:lstStyle/>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HQIM in Budget Line Items</a:t>
            </a:r>
          </a:p>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Structured Literacy Training Plan</a:t>
            </a:r>
          </a:p>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Standards Alignment Training Plan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Shape 43">
            <a:extLst>
              <a:ext uri="{FF2B5EF4-FFF2-40B4-BE49-F238E27FC236}">
                <a16:creationId xmlns:a16="http://schemas.microsoft.com/office/drawing/2014/main" id="{A514FB3D-B818-2E54-2A02-73119F812378}"/>
              </a:ext>
            </a:extLst>
          </p:cNvPr>
          <p:cNvSpPr/>
          <p:nvPr/>
        </p:nvSpPr>
        <p:spPr>
          <a:xfrm>
            <a:off x="4903565" y="1729379"/>
            <a:ext cx="4075080" cy="850392"/>
          </a:xfrm>
          <a:custGeom>
            <a:avLst/>
            <a:gdLst>
              <a:gd name="connsiteX0" fmla="*/ 0 w 4075080"/>
              <a:gd name="connsiteY0" fmla="*/ 0 h 908875"/>
              <a:gd name="connsiteX1" fmla="*/ 4075081 w 4075080"/>
              <a:gd name="connsiteY1" fmla="*/ 0 h 908875"/>
              <a:gd name="connsiteX2" fmla="*/ 4075081 w 4075080"/>
              <a:gd name="connsiteY2" fmla="*/ 908875 h 908875"/>
              <a:gd name="connsiteX3" fmla="*/ 0 w 4075080"/>
              <a:gd name="connsiteY3" fmla="*/ 908875 h 908875"/>
            </a:gdLst>
            <a:ahLst/>
            <a:cxnLst>
              <a:cxn ang="0">
                <a:pos x="connsiteX0" y="connsiteY0"/>
              </a:cxn>
              <a:cxn ang="0">
                <a:pos x="connsiteX1" y="connsiteY1"/>
              </a:cxn>
              <a:cxn ang="0">
                <a:pos x="connsiteX2" y="connsiteY2"/>
              </a:cxn>
              <a:cxn ang="0">
                <a:pos x="connsiteX3" y="connsiteY3"/>
              </a:cxn>
            </a:cxnLst>
            <a:rect l="l" t="t" r="r" b="b"/>
            <a:pathLst>
              <a:path w="4075080" h="908875">
                <a:moveTo>
                  <a:pt x="0" y="0"/>
                </a:moveTo>
                <a:lnTo>
                  <a:pt x="4075081" y="0"/>
                </a:lnTo>
                <a:lnTo>
                  <a:pt x="4075081" y="908875"/>
                </a:lnTo>
                <a:lnTo>
                  <a:pt x="0" y="908875"/>
                </a:lnTo>
                <a:close/>
              </a:path>
            </a:pathLst>
          </a:custGeom>
          <a:gradFill>
            <a:gsLst>
              <a:gs pos="100000">
                <a:srgbClr val="FFEED7"/>
              </a:gs>
              <a:gs pos="0">
                <a:srgbClr val="F7C197"/>
              </a:gs>
            </a:gsLst>
            <a:lin ang="0" scaled="1"/>
          </a:gradFill>
          <a:ln w="12383" cap="flat">
            <a:noFill/>
            <a:prstDash val="solid"/>
            <a:miter/>
          </a:ln>
        </p:spPr>
        <p:txBody>
          <a:bodyPr lIns="548640" rIns="640080" rtlCol="0" anchor="ctr"/>
          <a:lstStyle/>
          <a:p>
            <a:r>
              <a:rPr lang="en-US" sz="1050" b="0" i="0" u="none" strike="noStrike" dirty="0">
                <a:solidFill>
                  <a:srgbClr val="000000"/>
                </a:solidFill>
                <a:latin typeface="Open Sans" panose="020B0606030504020204" pitchFamily="34" charset="0"/>
              </a:rPr>
              <a:t>Educator goal-setting, observation, and evaluation conversations account for standards in pre-K–12 and optimizing conditions for learning in classrooms.</a:t>
            </a:r>
            <a:endParaRPr lang="en-US" sz="1050" dirty="0"/>
          </a:p>
        </p:txBody>
      </p:sp>
      <p:sp>
        <p:nvSpPr>
          <p:cNvPr id="45" name="Freeform: Shape 44">
            <a:extLst>
              <a:ext uri="{FF2B5EF4-FFF2-40B4-BE49-F238E27FC236}">
                <a16:creationId xmlns:a16="http://schemas.microsoft.com/office/drawing/2014/main" id="{1CC627D7-FA9C-D544-78BF-ED4B0312D8ED}"/>
              </a:ext>
            </a:extLst>
          </p:cNvPr>
          <p:cNvSpPr/>
          <p:nvPr/>
        </p:nvSpPr>
        <p:spPr>
          <a:xfrm>
            <a:off x="8978646" y="1729379"/>
            <a:ext cx="2587942" cy="850392"/>
          </a:xfrm>
          <a:custGeom>
            <a:avLst/>
            <a:gdLst>
              <a:gd name="connsiteX0" fmla="*/ 0 w 2587942"/>
              <a:gd name="connsiteY0" fmla="*/ 0 h 908875"/>
              <a:gd name="connsiteX1" fmla="*/ 2587942 w 2587942"/>
              <a:gd name="connsiteY1" fmla="*/ 0 h 908875"/>
              <a:gd name="connsiteX2" fmla="*/ 2587942 w 2587942"/>
              <a:gd name="connsiteY2" fmla="*/ 908875 h 908875"/>
              <a:gd name="connsiteX3" fmla="*/ 0 w 2587942"/>
              <a:gd name="connsiteY3" fmla="*/ 908875 h 908875"/>
            </a:gdLst>
            <a:ahLst/>
            <a:cxnLst>
              <a:cxn ang="0">
                <a:pos x="connsiteX0" y="connsiteY0"/>
              </a:cxn>
              <a:cxn ang="0">
                <a:pos x="connsiteX1" y="connsiteY1"/>
              </a:cxn>
              <a:cxn ang="0">
                <a:pos x="connsiteX2" y="connsiteY2"/>
              </a:cxn>
              <a:cxn ang="0">
                <a:pos x="connsiteX3" y="connsiteY3"/>
              </a:cxn>
            </a:cxnLst>
            <a:rect l="l" t="t" r="r" b="b"/>
            <a:pathLst>
              <a:path w="2587942" h="908875">
                <a:moveTo>
                  <a:pt x="0" y="0"/>
                </a:moveTo>
                <a:lnTo>
                  <a:pt x="2587942" y="0"/>
                </a:lnTo>
                <a:lnTo>
                  <a:pt x="2587942" y="908875"/>
                </a:lnTo>
                <a:lnTo>
                  <a:pt x="0" y="908875"/>
                </a:lnTo>
                <a:close/>
              </a:path>
            </a:pathLst>
          </a:custGeom>
          <a:gradFill>
            <a:gsLst>
              <a:gs pos="100000">
                <a:schemeClr val="bg1"/>
              </a:gs>
              <a:gs pos="0">
                <a:srgbClr val="FFEED7"/>
              </a:gs>
            </a:gsLst>
            <a:lin ang="0" scaled="1"/>
          </a:gradFill>
          <a:ln w="12383" cap="flat">
            <a:noFill/>
            <a:prstDash val="solid"/>
            <a:miter/>
          </a:ln>
        </p:spPr>
        <p:txBody>
          <a:bodyPr lIns="274320" rtlCol="0" anchor="ctr"/>
          <a:lstStyle/>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Educator Evaluation System Tools</a:t>
            </a:r>
          </a:p>
          <a:p>
            <a:pPr marL="91440" marR="0" indent="-91440" algn="l" rtl="0">
              <a:buFont typeface="Arial" panose="020B0604020202020204" pitchFamily="34" charset="0"/>
              <a:buChar char="•"/>
            </a:pP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Classroom Observation Data</a:t>
            </a:r>
            <a:endPar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Educator Perception Data</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Shape 46">
            <a:extLst>
              <a:ext uri="{FF2B5EF4-FFF2-40B4-BE49-F238E27FC236}">
                <a16:creationId xmlns:a16="http://schemas.microsoft.com/office/drawing/2014/main" id="{BAA32198-9110-E4F1-51F7-7F5D99233306}"/>
              </a:ext>
            </a:extLst>
          </p:cNvPr>
          <p:cNvSpPr/>
          <p:nvPr/>
        </p:nvSpPr>
        <p:spPr>
          <a:xfrm>
            <a:off x="4903565" y="2636201"/>
            <a:ext cx="4075080" cy="850392"/>
          </a:xfrm>
          <a:custGeom>
            <a:avLst/>
            <a:gdLst>
              <a:gd name="connsiteX0" fmla="*/ 0 w 4075080"/>
              <a:gd name="connsiteY0" fmla="*/ 0 h 908875"/>
              <a:gd name="connsiteX1" fmla="*/ 4075081 w 4075080"/>
              <a:gd name="connsiteY1" fmla="*/ 0 h 908875"/>
              <a:gd name="connsiteX2" fmla="*/ 4075081 w 4075080"/>
              <a:gd name="connsiteY2" fmla="*/ 908876 h 908875"/>
              <a:gd name="connsiteX3" fmla="*/ 0 w 4075080"/>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4075080" h="908875">
                <a:moveTo>
                  <a:pt x="0" y="0"/>
                </a:moveTo>
                <a:lnTo>
                  <a:pt x="4075081" y="0"/>
                </a:lnTo>
                <a:lnTo>
                  <a:pt x="4075081" y="908876"/>
                </a:lnTo>
                <a:lnTo>
                  <a:pt x="0" y="908876"/>
                </a:lnTo>
                <a:close/>
              </a:path>
            </a:pathLst>
          </a:custGeom>
          <a:gradFill>
            <a:gsLst>
              <a:gs pos="100000">
                <a:srgbClr val="FAE9F0"/>
              </a:gs>
              <a:gs pos="0">
                <a:srgbClr val="F3CADC"/>
              </a:gs>
            </a:gsLst>
            <a:lin ang="0" scaled="1"/>
          </a:gradFill>
          <a:ln w="12383" cap="flat">
            <a:noFill/>
            <a:prstDash val="solid"/>
            <a:miter/>
          </a:ln>
        </p:spPr>
        <p:txBody>
          <a:bodyPr lIns="548640" tIns="0" rIns="640080" bIns="0" rtlCol="0" anchor="ctr"/>
          <a:lstStyle/>
          <a:p>
            <a:r>
              <a:rPr lang="en-US" sz="1050" b="0" i="0" u="none" strike="noStrike" dirty="0">
                <a:solidFill>
                  <a:srgbClr val="000000"/>
                </a:solidFill>
                <a:latin typeface="Open Sans" panose="020B0606030504020204" pitchFamily="34" charset="0"/>
              </a:rPr>
              <a:t>District professional development (PD) plan accounts for the alignment of classroom practice with state standards and the implementation of HQIM.</a:t>
            </a:r>
            <a:endParaRPr lang="en-US" sz="1050" dirty="0"/>
          </a:p>
        </p:txBody>
      </p:sp>
      <p:sp>
        <p:nvSpPr>
          <p:cNvPr id="48" name="Freeform: Shape 47">
            <a:extLst>
              <a:ext uri="{FF2B5EF4-FFF2-40B4-BE49-F238E27FC236}">
                <a16:creationId xmlns:a16="http://schemas.microsoft.com/office/drawing/2014/main" id="{0F10F5D3-59A9-7CFD-0A4F-1F34B0B43BFC}"/>
              </a:ext>
            </a:extLst>
          </p:cNvPr>
          <p:cNvSpPr/>
          <p:nvPr/>
        </p:nvSpPr>
        <p:spPr>
          <a:xfrm>
            <a:off x="8978646" y="2636201"/>
            <a:ext cx="2587942" cy="850392"/>
          </a:xfrm>
          <a:custGeom>
            <a:avLst/>
            <a:gdLst>
              <a:gd name="connsiteX0" fmla="*/ 0 w 2587942"/>
              <a:gd name="connsiteY0" fmla="*/ 0 h 908875"/>
              <a:gd name="connsiteX1" fmla="*/ 2587942 w 2587942"/>
              <a:gd name="connsiteY1" fmla="*/ 0 h 908875"/>
              <a:gd name="connsiteX2" fmla="*/ 2587942 w 2587942"/>
              <a:gd name="connsiteY2" fmla="*/ 908876 h 908875"/>
              <a:gd name="connsiteX3" fmla="*/ 0 w 2587942"/>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2587942" h="908875">
                <a:moveTo>
                  <a:pt x="0" y="0"/>
                </a:moveTo>
                <a:lnTo>
                  <a:pt x="2587942" y="0"/>
                </a:lnTo>
                <a:lnTo>
                  <a:pt x="2587942" y="908876"/>
                </a:lnTo>
                <a:lnTo>
                  <a:pt x="0" y="908876"/>
                </a:lnTo>
                <a:close/>
              </a:path>
            </a:pathLst>
          </a:custGeom>
          <a:gradFill>
            <a:gsLst>
              <a:gs pos="100000">
                <a:schemeClr val="bg1"/>
              </a:gs>
              <a:gs pos="0">
                <a:srgbClr val="FAE9F0"/>
              </a:gs>
            </a:gsLst>
            <a:lin ang="0" scaled="1"/>
          </a:gradFill>
          <a:ln w="12383" cap="flat">
            <a:noFill/>
            <a:prstDash val="solid"/>
            <a:miter/>
          </a:ln>
        </p:spPr>
        <p:txBody>
          <a:bodyPr lIns="274320" tIns="0" rIns="182880" bIns="0" rtlCol="0" anchor="ctr"/>
          <a:lstStyle/>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HQIM Implementation in PD Plan</a:t>
            </a:r>
          </a:p>
          <a:p>
            <a:pPr marL="91440" marR="0" indent="-91440" algn="l" rtl="0">
              <a:buFont typeface="Arial" panose="020B0604020202020204" pitchFamily="34" charset="0"/>
              <a:buChar char="•"/>
            </a:pP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Structured Literacy in PD Plan</a:t>
            </a:r>
            <a:endPar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Educator Perception Data</a:t>
            </a:r>
            <a:endParaRPr lang="en-US" sz="1600" dirty="0"/>
          </a:p>
        </p:txBody>
      </p:sp>
      <p:sp>
        <p:nvSpPr>
          <p:cNvPr id="49" name="Freeform: Shape 48">
            <a:extLst>
              <a:ext uri="{FF2B5EF4-FFF2-40B4-BE49-F238E27FC236}">
                <a16:creationId xmlns:a16="http://schemas.microsoft.com/office/drawing/2014/main" id="{29F23A23-7223-6679-5681-501B01DD7323}"/>
              </a:ext>
            </a:extLst>
          </p:cNvPr>
          <p:cNvSpPr/>
          <p:nvPr/>
        </p:nvSpPr>
        <p:spPr>
          <a:xfrm>
            <a:off x="3287649" y="3543023"/>
            <a:ext cx="1615916" cy="850392"/>
          </a:xfrm>
          <a:custGeom>
            <a:avLst/>
            <a:gdLst>
              <a:gd name="connsiteX0" fmla="*/ 0 w 1615916"/>
              <a:gd name="connsiteY0" fmla="*/ 0 h 908875"/>
              <a:gd name="connsiteX1" fmla="*/ 1615916 w 1615916"/>
              <a:gd name="connsiteY1" fmla="*/ 0 h 908875"/>
              <a:gd name="connsiteX2" fmla="*/ 1615916 w 1615916"/>
              <a:gd name="connsiteY2" fmla="*/ 908876 h 908875"/>
              <a:gd name="connsiteX3" fmla="*/ 0 w 1615916"/>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1615916" h="908875">
                <a:moveTo>
                  <a:pt x="0" y="0"/>
                </a:moveTo>
                <a:lnTo>
                  <a:pt x="1615916" y="0"/>
                </a:lnTo>
                <a:lnTo>
                  <a:pt x="1615916" y="908876"/>
                </a:lnTo>
                <a:lnTo>
                  <a:pt x="0" y="908876"/>
                </a:lnTo>
                <a:close/>
              </a:path>
            </a:pathLst>
          </a:custGeom>
          <a:gradFill>
            <a:gsLst>
              <a:gs pos="100000">
                <a:srgbClr val="C8D1DD"/>
              </a:gs>
              <a:gs pos="40000">
                <a:srgbClr val="4E6C88"/>
              </a:gs>
            </a:gsLst>
            <a:lin ang="0" scaled="1"/>
          </a:gradFill>
          <a:ln w="12383" cap="flat">
            <a:noFill/>
            <a:prstDash val="solid"/>
            <a:miter/>
          </a:ln>
        </p:spPr>
        <p:txBody>
          <a:bodyPr rtlCol="0" anchor="ctr"/>
          <a:lstStyle/>
          <a:p>
            <a:r>
              <a:rPr lang="en-US" sz="1400" b="0" i="0" u="none" strike="noStrike" dirty="0">
                <a:solidFill>
                  <a:schemeClr val="bg1"/>
                </a:solidFill>
                <a:latin typeface="Open Sans Semibold" panose="020B0706030804020204" pitchFamily="34" charset="0"/>
              </a:rPr>
              <a:t>Professional Collaboration</a:t>
            </a:r>
            <a:endParaRPr lang="en-US" sz="1400" dirty="0">
              <a:solidFill>
                <a:schemeClr val="bg1"/>
              </a:solidFill>
            </a:endParaRPr>
          </a:p>
        </p:txBody>
      </p:sp>
      <p:sp>
        <p:nvSpPr>
          <p:cNvPr id="50" name="Freeform: Shape 49">
            <a:extLst>
              <a:ext uri="{FF2B5EF4-FFF2-40B4-BE49-F238E27FC236}">
                <a16:creationId xmlns:a16="http://schemas.microsoft.com/office/drawing/2014/main" id="{14A87AE5-FD66-E164-FD04-273457119D68}"/>
              </a:ext>
            </a:extLst>
          </p:cNvPr>
          <p:cNvSpPr/>
          <p:nvPr/>
        </p:nvSpPr>
        <p:spPr>
          <a:xfrm>
            <a:off x="4903565" y="3543023"/>
            <a:ext cx="4075080" cy="850392"/>
          </a:xfrm>
          <a:custGeom>
            <a:avLst/>
            <a:gdLst>
              <a:gd name="connsiteX0" fmla="*/ 0 w 4075080"/>
              <a:gd name="connsiteY0" fmla="*/ 0 h 908875"/>
              <a:gd name="connsiteX1" fmla="*/ 4075081 w 4075080"/>
              <a:gd name="connsiteY1" fmla="*/ 0 h 908875"/>
              <a:gd name="connsiteX2" fmla="*/ 4075081 w 4075080"/>
              <a:gd name="connsiteY2" fmla="*/ 908876 h 908875"/>
              <a:gd name="connsiteX3" fmla="*/ 0 w 4075080"/>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4075080" h="908875">
                <a:moveTo>
                  <a:pt x="0" y="0"/>
                </a:moveTo>
                <a:lnTo>
                  <a:pt x="4075081" y="0"/>
                </a:lnTo>
                <a:lnTo>
                  <a:pt x="4075081" y="908876"/>
                </a:lnTo>
                <a:lnTo>
                  <a:pt x="0" y="908876"/>
                </a:lnTo>
                <a:close/>
              </a:path>
            </a:pathLst>
          </a:custGeom>
          <a:gradFill>
            <a:gsLst>
              <a:gs pos="100000">
                <a:srgbClr val="E8EBEF"/>
              </a:gs>
              <a:gs pos="0">
                <a:srgbClr val="C8D1DD"/>
              </a:gs>
            </a:gsLst>
            <a:lin ang="0" scaled="1"/>
          </a:gradFill>
          <a:ln w="12383" cap="flat">
            <a:noFill/>
            <a:prstDash val="solid"/>
            <a:miter/>
          </a:ln>
        </p:spPr>
        <p:txBody>
          <a:bodyPr lIns="548640" rIns="731520" rtlCol="0" anchor="ctr"/>
          <a:lstStyle/>
          <a:p>
            <a:r>
              <a:rPr lang="en-US" sz="1050" b="0" i="0" u="none" strike="noStrike" dirty="0">
                <a:solidFill>
                  <a:srgbClr val="000000"/>
                </a:solidFill>
                <a:latin typeface="Open Sans" panose="020B0606030504020204" pitchFamily="34" charset="0"/>
              </a:rPr>
              <a:t>Collaboration system includes grade level and content area teachers teaming to align standards throughout the school system.</a:t>
            </a:r>
            <a:endParaRPr lang="en-US" sz="1050" dirty="0"/>
          </a:p>
        </p:txBody>
      </p:sp>
      <p:sp>
        <p:nvSpPr>
          <p:cNvPr id="51" name="Freeform: Shape 50">
            <a:extLst>
              <a:ext uri="{FF2B5EF4-FFF2-40B4-BE49-F238E27FC236}">
                <a16:creationId xmlns:a16="http://schemas.microsoft.com/office/drawing/2014/main" id="{958FECB1-9505-F28B-74DA-50A415F416A6}"/>
              </a:ext>
            </a:extLst>
          </p:cNvPr>
          <p:cNvSpPr/>
          <p:nvPr/>
        </p:nvSpPr>
        <p:spPr>
          <a:xfrm>
            <a:off x="8978646" y="3543023"/>
            <a:ext cx="2587942" cy="850392"/>
          </a:xfrm>
          <a:custGeom>
            <a:avLst/>
            <a:gdLst>
              <a:gd name="connsiteX0" fmla="*/ 0 w 2587942"/>
              <a:gd name="connsiteY0" fmla="*/ 0 h 908875"/>
              <a:gd name="connsiteX1" fmla="*/ 2587942 w 2587942"/>
              <a:gd name="connsiteY1" fmla="*/ 0 h 908875"/>
              <a:gd name="connsiteX2" fmla="*/ 2587942 w 2587942"/>
              <a:gd name="connsiteY2" fmla="*/ 908876 h 908875"/>
              <a:gd name="connsiteX3" fmla="*/ 0 w 2587942"/>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2587942" h="908875">
                <a:moveTo>
                  <a:pt x="0" y="0"/>
                </a:moveTo>
                <a:lnTo>
                  <a:pt x="2587942" y="0"/>
                </a:lnTo>
                <a:lnTo>
                  <a:pt x="2587942" y="908876"/>
                </a:lnTo>
                <a:lnTo>
                  <a:pt x="0" y="908876"/>
                </a:lnTo>
                <a:close/>
              </a:path>
            </a:pathLst>
          </a:custGeom>
          <a:gradFill>
            <a:gsLst>
              <a:gs pos="100000">
                <a:schemeClr val="bg1"/>
              </a:gs>
              <a:gs pos="0">
                <a:srgbClr val="E8EBEF"/>
              </a:gs>
            </a:gsLst>
            <a:lin ang="0" scaled="1"/>
          </a:gradFill>
          <a:ln w="12383" cap="flat">
            <a:noFill/>
            <a:prstDash val="solid"/>
            <a:miter/>
          </a:ln>
        </p:spPr>
        <p:txBody>
          <a:bodyPr lIns="274320" rtlCol="0" anchor="ctr"/>
          <a:lstStyle/>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District Collaboration Protocol</a:t>
            </a:r>
          </a:p>
          <a:p>
            <a:pPr marL="91440" marR="0" indent="-91440" algn="l" rtl="0">
              <a:buFont typeface="Arial" panose="020B0604020202020204" pitchFamily="34" charset="0"/>
              <a:buChar char="•"/>
            </a:pP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Horizontal and Vertical Standards Alignment Process </a:t>
            </a:r>
          </a:p>
          <a:p>
            <a:pPr marL="91440" marR="0" indent="-91440" algn="l" rtl="0">
              <a:buFont typeface="Arial" panose="020B0604020202020204" pitchFamily="34" charset="0"/>
              <a:buChar char="•"/>
            </a:pP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HQIM Adoption Process</a:t>
            </a:r>
            <a:endParaRPr lang="en-US" dirty="0"/>
          </a:p>
        </p:txBody>
      </p:sp>
      <p:sp>
        <p:nvSpPr>
          <p:cNvPr id="52" name="Freeform: Shape 51">
            <a:extLst>
              <a:ext uri="{FF2B5EF4-FFF2-40B4-BE49-F238E27FC236}">
                <a16:creationId xmlns:a16="http://schemas.microsoft.com/office/drawing/2014/main" id="{742C0C2D-C8E9-1287-42F0-95A46464715E}"/>
              </a:ext>
            </a:extLst>
          </p:cNvPr>
          <p:cNvSpPr/>
          <p:nvPr/>
        </p:nvSpPr>
        <p:spPr>
          <a:xfrm>
            <a:off x="3287649" y="4449845"/>
            <a:ext cx="1615916" cy="850392"/>
          </a:xfrm>
          <a:custGeom>
            <a:avLst/>
            <a:gdLst>
              <a:gd name="connsiteX0" fmla="*/ 0 w 1615916"/>
              <a:gd name="connsiteY0" fmla="*/ 0 h 908875"/>
              <a:gd name="connsiteX1" fmla="*/ 1615916 w 1615916"/>
              <a:gd name="connsiteY1" fmla="*/ 0 h 908875"/>
              <a:gd name="connsiteX2" fmla="*/ 1615916 w 1615916"/>
              <a:gd name="connsiteY2" fmla="*/ 908876 h 908875"/>
              <a:gd name="connsiteX3" fmla="*/ 0 w 1615916"/>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1615916" h="908875">
                <a:moveTo>
                  <a:pt x="0" y="0"/>
                </a:moveTo>
                <a:lnTo>
                  <a:pt x="1615916" y="0"/>
                </a:lnTo>
                <a:lnTo>
                  <a:pt x="1615916" y="908876"/>
                </a:lnTo>
                <a:lnTo>
                  <a:pt x="0" y="908876"/>
                </a:lnTo>
                <a:close/>
              </a:path>
            </a:pathLst>
          </a:custGeom>
          <a:gradFill>
            <a:gsLst>
              <a:gs pos="36000">
                <a:srgbClr val="C9E3CA"/>
              </a:gs>
              <a:gs pos="0">
                <a:srgbClr val="7EC288"/>
              </a:gs>
            </a:gsLst>
            <a:lin ang="0" scaled="1"/>
          </a:gradFill>
          <a:ln w="12383" cap="flat">
            <a:noFill/>
            <a:prstDash val="solid"/>
            <a:miter/>
          </a:ln>
        </p:spPr>
        <p:txBody>
          <a:bodyPr tIns="0" rIns="274320" bIns="0" rtlCol="0" anchor="ctr"/>
          <a:lstStyle/>
          <a:p>
            <a:r>
              <a:rPr lang="en-US" sz="1400" b="0" i="0" u="none" strike="noStrike" dirty="0">
                <a:solidFill>
                  <a:srgbClr val="000000"/>
                </a:solidFill>
                <a:latin typeface="Open Sans Semibold" panose="020B0706030804020204" pitchFamily="34" charset="0"/>
              </a:rPr>
              <a:t>Tiered System of Supports</a:t>
            </a:r>
            <a:endParaRPr lang="en-US" sz="1400" dirty="0"/>
          </a:p>
        </p:txBody>
      </p:sp>
      <p:sp>
        <p:nvSpPr>
          <p:cNvPr id="53" name="Freeform: Shape 52">
            <a:extLst>
              <a:ext uri="{FF2B5EF4-FFF2-40B4-BE49-F238E27FC236}">
                <a16:creationId xmlns:a16="http://schemas.microsoft.com/office/drawing/2014/main" id="{0216C04C-0976-15FA-DA99-D2D8674E19D9}"/>
              </a:ext>
            </a:extLst>
          </p:cNvPr>
          <p:cNvSpPr/>
          <p:nvPr/>
        </p:nvSpPr>
        <p:spPr>
          <a:xfrm>
            <a:off x="4903565" y="4449845"/>
            <a:ext cx="4075080" cy="850392"/>
          </a:xfrm>
          <a:custGeom>
            <a:avLst/>
            <a:gdLst>
              <a:gd name="connsiteX0" fmla="*/ 0 w 4075080"/>
              <a:gd name="connsiteY0" fmla="*/ 0 h 908875"/>
              <a:gd name="connsiteX1" fmla="*/ 4075081 w 4075080"/>
              <a:gd name="connsiteY1" fmla="*/ 0 h 908875"/>
              <a:gd name="connsiteX2" fmla="*/ 4075081 w 4075080"/>
              <a:gd name="connsiteY2" fmla="*/ 908876 h 908875"/>
              <a:gd name="connsiteX3" fmla="*/ 0 w 4075080"/>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4075080" h="908875">
                <a:moveTo>
                  <a:pt x="0" y="0"/>
                </a:moveTo>
                <a:lnTo>
                  <a:pt x="4075081" y="0"/>
                </a:lnTo>
                <a:lnTo>
                  <a:pt x="4075081" y="908876"/>
                </a:lnTo>
                <a:lnTo>
                  <a:pt x="0" y="908876"/>
                </a:lnTo>
                <a:close/>
              </a:path>
            </a:pathLst>
          </a:custGeom>
          <a:gradFill>
            <a:gsLst>
              <a:gs pos="100000">
                <a:srgbClr val="E9F3E8"/>
              </a:gs>
              <a:gs pos="40000">
                <a:srgbClr val="C9E3CA"/>
              </a:gs>
            </a:gsLst>
            <a:lin ang="0" scaled="1"/>
          </a:gradFill>
          <a:ln w="12383" cap="flat">
            <a:noFill/>
            <a:prstDash val="solid"/>
            <a:miter/>
          </a:ln>
        </p:spPr>
        <p:txBody>
          <a:bodyPr lIns="548640" tIns="45720" rIns="457200" rtlCol="0" anchor="ctr"/>
          <a:lstStyle/>
          <a:p>
            <a:r>
              <a:rPr lang="en-US" sz="1050" b="0" i="0" u="none" strike="noStrike" dirty="0">
                <a:solidFill>
                  <a:srgbClr val="000000"/>
                </a:solidFill>
                <a:latin typeface="Open Sans" panose="020B0606030504020204" pitchFamily="34" charset="0"/>
              </a:rPr>
              <a:t>Data analysis includes screening for risk and performance against standards. Appropriate time is provided for core activities and interventions to meet student needs.</a:t>
            </a:r>
            <a:endParaRPr lang="en-US" sz="1050" dirty="0"/>
          </a:p>
        </p:txBody>
      </p:sp>
      <p:sp>
        <p:nvSpPr>
          <p:cNvPr id="54" name="Freeform: Shape 53">
            <a:extLst>
              <a:ext uri="{FF2B5EF4-FFF2-40B4-BE49-F238E27FC236}">
                <a16:creationId xmlns:a16="http://schemas.microsoft.com/office/drawing/2014/main" id="{10E12FBC-4E1E-DF5D-9CCE-A5E138233B65}"/>
              </a:ext>
            </a:extLst>
          </p:cNvPr>
          <p:cNvSpPr/>
          <p:nvPr/>
        </p:nvSpPr>
        <p:spPr>
          <a:xfrm>
            <a:off x="8978646" y="4449845"/>
            <a:ext cx="2587942" cy="850392"/>
          </a:xfrm>
          <a:custGeom>
            <a:avLst/>
            <a:gdLst>
              <a:gd name="connsiteX0" fmla="*/ 0 w 2587942"/>
              <a:gd name="connsiteY0" fmla="*/ 0 h 908875"/>
              <a:gd name="connsiteX1" fmla="*/ 2587942 w 2587942"/>
              <a:gd name="connsiteY1" fmla="*/ 0 h 908875"/>
              <a:gd name="connsiteX2" fmla="*/ 2587942 w 2587942"/>
              <a:gd name="connsiteY2" fmla="*/ 908876 h 908875"/>
              <a:gd name="connsiteX3" fmla="*/ 0 w 2587942"/>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2587942" h="908875">
                <a:moveTo>
                  <a:pt x="0" y="0"/>
                </a:moveTo>
                <a:lnTo>
                  <a:pt x="2587942" y="0"/>
                </a:lnTo>
                <a:lnTo>
                  <a:pt x="2587942" y="908876"/>
                </a:lnTo>
                <a:lnTo>
                  <a:pt x="0" y="908876"/>
                </a:lnTo>
                <a:close/>
              </a:path>
            </a:pathLst>
          </a:custGeom>
          <a:gradFill>
            <a:gsLst>
              <a:gs pos="100000">
                <a:schemeClr val="bg1"/>
              </a:gs>
              <a:gs pos="40000">
                <a:srgbClr val="E9F3E8"/>
              </a:gs>
            </a:gsLst>
            <a:lin ang="0" scaled="1"/>
          </a:gradFill>
          <a:ln w="12383" cap="flat">
            <a:noFill/>
            <a:prstDash val="solid"/>
            <a:miter/>
          </a:ln>
        </p:spPr>
        <p:txBody>
          <a:bodyPr lIns="274320" rIns="0" rtlCol="0" anchor="ctr"/>
          <a:lstStyle/>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Screening Data</a:t>
            </a:r>
          </a:p>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Standards Performance Data</a:t>
            </a:r>
          </a:p>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Chronic Absenteeism Data</a:t>
            </a:r>
          </a:p>
          <a:p>
            <a:pPr marL="91440" marR="0" indent="-91440" algn="l" rtl="0">
              <a:buFont typeface="Arial" panose="020B0604020202020204" pitchFamily="34" charset="0"/>
              <a:buChar char="•"/>
            </a:pPr>
            <a:r>
              <a:rPr lang="en-US" sz="1000" b="0" i="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Instructional Time Schedules</a:t>
            </a:r>
            <a:endParaRPr lang="en-US" sz="1600" dirty="0"/>
          </a:p>
        </p:txBody>
      </p:sp>
      <p:sp>
        <p:nvSpPr>
          <p:cNvPr id="55" name="Freeform: Shape 54">
            <a:extLst>
              <a:ext uri="{FF2B5EF4-FFF2-40B4-BE49-F238E27FC236}">
                <a16:creationId xmlns:a16="http://schemas.microsoft.com/office/drawing/2014/main" id="{E3285CB6-CC2C-A93B-29BD-0A5115561D29}"/>
              </a:ext>
            </a:extLst>
          </p:cNvPr>
          <p:cNvSpPr/>
          <p:nvPr/>
        </p:nvSpPr>
        <p:spPr>
          <a:xfrm>
            <a:off x="3287649" y="5356667"/>
            <a:ext cx="1615916" cy="850392"/>
          </a:xfrm>
          <a:custGeom>
            <a:avLst/>
            <a:gdLst>
              <a:gd name="connsiteX0" fmla="*/ 0 w 1615916"/>
              <a:gd name="connsiteY0" fmla="*/ 0 h 908875"/>
              <a:gd name="connsiteX1" fmla="*/ 1615916 w 1615916"/>
              <a:gd name="connsiteY1" fmla="*/ 0 h 908875"/>
              <a:gd name="connsiteX2" fmla="*/ 1615916 w 1615916"/>
              <a:gd name="connsiteY2" fmla="*/ 908876 h 908875"/>
              <a:gd name="connsiteX3" fmla="*/ 0 w 1615916"/>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1615916" h="908875">
                <a:moveTo>
                  <a:pt x="0" y="0"/>
                </a:moveTo>
                <a:lnTo>
                  <a:pt x="1615916" y="0"/>
                </a:lnTo>
                <a:lnTo>
                  <a:pt x="1615916" y="908876"/>
                </a:lnTo>
                <a:lnTo>
                  <a:pt x="0" y="908876"/>
                </a:lnTo>
                <a:close/>
              </a:path>
            </a:pathLst>
          </a:custGeom>
          <a:gradFill>
            <a:gsLst>
              <a:gs pos="66000">
                <a:srgbClr val="C5E2F1"/>
              </a:gs>
              <a:gs pos="0">
                <a:srgbClr val="6DC1E2"/>
              </a:gs>
            </a:gsLst>
            <a:lin ang="0" scaled="1"/>
          </a:gradFill>
          <a:ln w="12383" cap="flat">
            <a:noFill/>
            <a:prstDash val="solid"/>
            <a:miter/>
          </a:ln>
        </p:spPr>
        <p:txBody>
          <a:bodyPr lIns="91440" tIns="0" rIns="182880" bIns="0" rtlCol="0" anchor="ctr"/>
          <a:lstStyle/>
          <a:p>
            <a:pPr>
              <a:lnSpc>
                <a:spcPts val="1500"/>
              </a:lnSpc>
            </a:pPr>
            <a:r>
              <a:rPr lang="en-US" sz="1400" b="0" i="0" u="none" strike="noStrike" dirty="0">
                <a:solidFill>
                  <a:srgbClr val="000000"/>
                </a:solidFill>
                <a:latin typeface="Open Sans Semibold" panose="020B0706030804020204" pitchFamily="34" charset="0"/>
              </a:rPr>
              <a:t>Family, Community and Business Partnerships</a:t>
            </a:r>
            <a:endParaRPr lang="en-US" sz="1400" dirty="0"/>
          </a:p>
        </p:txBody>
      </p:sp>
      <p:sp>
        <p:nvSpPr>
          <p:cNvPr id="56" name="Freeform: Shape 55">
            <a:extLst>
              <a:ext uri="{FF2B5EF4-FFF2-40B4-BE49-F238E27FC236}">
                <a16:creationId xmlns:a16="http://schemas.microsoft.com/office/drawing/2014/main" id="{CA51D24B-3530-180F-0EA9-A637DA164501}"/>
              </a:ext>
            </a:extLst>
          </p:cNvPr>
          <p:cNvSpPr/>
          <p:nvPr/>
        </p:nvSpPr>
        <p:spPr>
          <a:xfrm>
            <a:off x="4903565" y="5356667"/>
            <a:ext cx="4075080" cy="850392"/>
          </a:xfrm>
          <a:custGeom>
            <a:avLst/>
            <a:gdLst>
              <a:gd name="connsiteX0" fmla="*/ 0 w 4075080"/>
              <a:gd name="connsiteY0" fmla="*/ 0 h 908875"/>
              <a:gd name="connsiteX1" fmla="*/ 4075081 w 4075080"/>
              <a:gd name="connsiteY1" fmla="*/ 0 h 908875"/>
              <a:gd name="connsiteX2" fmla="*/ 4075081 w 4075080"/>
              <a:gd name="connsiteY2" fmla="*/ 908876 h 908875"/>
              <a:gd name="connsiteX3" fmla="*/ 0 w 4075080"/>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4075080" h="908875">
                <a:moveTo>
                  <a:pt x="0" y="0"/>
                </a:moveTo>
                <a:lnTo>
                  <a:pt x="4075081" y="0"/>
                </a:lnTo>
                <a:lnTo>
                  <a:pt x="4075081" y="908876"/>
                </a:lnTo>
                <a:lnTo>
                  <a:pt x="0" y="908876"/>
                </a:lnTo>
                <a:close/>
              </a:path>
            </a:pathLst>
          </a:custGeom>
          <a:gradFill>
            <a:gsLst>
              <a:gs pos="100000">
                <a:srgbClr val="E7F3F9"/>
              </a:gs>
              <a:gs pos="40000">
                <a:srgbClr val="C5E2F1"/>
              </a:gs>
            </a:gsLst>
            <a:lin ang="0" scaled="1"/>
          </a:gradFill>
          <a:ln w="12383" cap="flat">
            <a:noFill/>
            <a:prstDash val="solid"/>
            <a:miter/>
          </a:ln>
        </p:spPr>
        <p:txBody>
          <a:bodyPr lIns="548640" tIns="0" rIns="731520" bIns="0" rtlCol="0" anchor="ctr"/>
          <a:lstStyle/>
          <a:p>
            <a:r>
              <a:rPr lang="en-US" sz="1050" b="0" i="0" u="none" strike="noStrike" dirty="0">
                <a:solidFill>
                  <a:srgbClr val="000000"/>
                </a:solidFill>
                <a:latin typeface="Open Sans" panose="020B0606030504020204" pitchFamily="34" charset="0"/>
              </a:rPr>
              <a:t>Families receive student performance data that includes progress on state standards and progress towards Individual Plan of Study (IPS) goals.</a:t>
            </a:r>
            <a:endParaRPr lang="en-US" sz="1050" dirty="0"/>
          </a:p>
        </p:txBody>
      </p:sp>
      <p:sp>
        <p:nvSpPr>
          <p:cNvPr id="57" name="Freeform: Shape 56">
            <a:extLst>
              <a:ext uri="{FF2B5EF4-FFF2-40B4-BE49-F238E27FC236}">
                <a16:creationId xmlns:a16="http://schemas.microsoft.com/office/drawing/2014/main" id="{76D8A88E-AAD4-7C32-E75B-0C22600B2B0B}"/>
              </a:ext>
            </a:extLst>
          </p:cNvPr>
          <p:cNvSpPr/>
          <p:nvPr/>
        </p:nvSpPr>
        <p:spPr>
          <a:xfrm>
            <a:off x="8978646" y="5356667"/>
            <a:ext cx="2587942" cy="850392"/>
          </a:xfrm>
          <a:custGeom>
            <a:avLst/>
            <a:gdLst>
              <a:gd name="connsiteX0" fmla="*/ 0 w 2587942"/>
              <a:gd name="connsiteY0" fmla="*/ 0 h 908875"/>
              <a:gd name="connsiteX1" fmla="*/ 2587942 w 2587942"/>
              <a:gd name="connsiteY1" fmla="*/ 0 h 908875"/>
              <a:gd name="connsiteX2" fmla="*/ 2587942 w 2587942"/>
              <a:gd name="connsiteY2" fmla="*/ 908876 h 908875"/>
              <a:gd name="connsiteX3" fmla="*/ 0 w 2587942"/>
              <a:gd name="connsiteY3" fmla="*/ 908876 h 908875"/>
            </a:gdLst>
            <a:ahLst/>
            <a:cxnLst>
              <a:cxn ang="0">
                <a:pos x="connsiteX0" y="connsiteY0"/>
              </a:cxn>
              <a:cxn ang="0">
                <a:pos x="connsiteX1" y="connsiteY1"/>
              </a:cxn>
              <a:cxn ang="0">
                <a:pos x="connsiteX2" y="connsiteY2"/>
              </a:cxn>
              <a:cxn ang="0">
                <a:pos x="connsiteX3" y="connsiteY3"/>
              </a:cxn>
            </a:cxnLst>
            <a:rect l="l" t="t" r="r" b="b"/>
            <a:pathLst>
              <a:path w="2587942" h="908875">
                <a:moveTo>
                  <a:pt x="0" y="0"/>
                </a:moveTo>
                <a:lnTo>
                  <a:pt x="2587942" y="0"/>
                </a:lnTo>
                <a:lnTo>
                  <a:pt x="2587942" y="908876"/>
                </a:lnTo>
                <a:lnTo>
                  <a:pt x="0" y="908876"/>
                </a:lnTo>
                <a:close/>
              </a:path>
            </a:pathLst>
          </a:custGeom>
          <a:gradFill>
            <a:gsLst>
              <a:gs pos="100000">
                <a:schemeClr val="bg1"/>
              </a:gs>
              <a:gs pos="40000">
                <a:srgbClr val="E7F3F9"/>
              </a:gs>
            </a:gsLst>
            <a:lin ang="0" scaled="1"/>
          </a:gradFill>
          <a:ln w="12383" cap="flat">
            <a:noFill/>
            <a:prstDash val="solid"/>
            <a:miter/>
          </a:ln>
        </p:spPr>
        <p:txBody>
          <a:bodyPr lIns="274320" tIns="0" bIns="0" rtlCol="0" anchor="ct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Parent-Teacher Conference Protocol and Participation</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IPS Scope and Sequence Plans</a:t>
            </a:r>
            <a:endParaRPr lang="en-US" dirty="0"/>
          </a:p>
        </p:txBody>
      </p:sp>
      <p:sp>
        <p:nvSpPr>
          <p:cNvPr id="58" name="Freeform: Shape 57">
            <a:extLst>
              <a:ext uri="{FF2B5EF4-FFF2-40B4-BE49-F238E27FC236}">
                <a16:creationId xmlns:a16="http://schemas.microsoft.com/office/drawing/2014/main" id="{6748ECBD-320D-E6D4-453F-9F2707263E48}"/>
              </a:ext>
            </a:extLst>
          </p:cNvPr>
          <p:cNvSpPr/>
          <p:nvPr/>
        </p:nvSpPr>
        <p:spPr>
          <a:xfrm>
            <a:off x="3287649" y="735518"/>
            <a:ext cx="1615916" cy="74295"/>
          </a:xfrm>
          <a:custGeom>
            <a:avLst/>
            <a:gdLst>
              <a:gd name="connsiteX0" fmla="*/ 0 w 1615916"/>
              <a:gd name="connsiteY0" fmla="*/ 0 h 74295"/>
              <a:gd name="connsiteX1" fmla="*/ 1615916 w 1615916"/>
              <a:gd name="connsiteY1" fmla="*/ 0 h 74295"/>
              <a:gd name="connsiteX2" fmla="*/ 1615916 w 1615916"/>
              <a:gd name="connsiteY2" fmla="*/ 74295 h 74295"/>
              <a:gd name="connsiteX3" fmla="*/ 0 w 1615916"/>
              <a:gd name="connsiteY3" fmla="*/ 74295 h 74295"/>
            </a:gdLst>
            <a:ahLst/>
            <a:cxnLst>
              <a:cxn ang="0">
                <a:pos x="connsiteX0" y="connsiteY0"/>
              </a:cxn>
              <a:cxn ang="0">
                <a:pos x="connsiteX1" y="connsiteY1"/>
              </a:cxn>
              <a:cxn ang="0">
                <a:pos x="connsiteX2" y="connsiteY2"/>
              </a:cxn>
              <a:cxn ang="0">
                <a:pos x="connsiteX3" y="connsiteY3"/>
              </a:cxn>
            </a:cxnLst>
            <a:rect l="l" t="t" r="r" b="b"/>
            <a:pathLst>
              <a:path w="1615916" h="74295">
                <a:moveTo>
                  <a:pt x="0" y="0"/>
                </a:moveTo>
                <a:lnTo>
                  <a:pt x="1615916" y="0"/>
                </a:lnTo>
                <a:lnTo>
                  <a:pt x="1615916" y="74295"/>
                </a:lnTo>
                <a:lnTo>
                  <a:pt x="0" y="74295"/>
                </a:lnTo>
                <a:close/>
              </a:path>
            </a:pathLst>
          </a:custGeom>
          <a:solidFill>
            <a:srgbClr val="FFFFFF"/>
          </a:solidFill>
          <a:ln w="12383" cap="flat">
            <a:noFill/>
            <a:prstDash val="solid"/>
            <a:miter/>
          </a:ln>
        </p:spPr>
        <p:txBody>
          <a:bodyPr rtlCol="0" anchor="ctr"/>
          <a:lstStyle/>
          <a:p>
            <a:endParaRPr lang="en-US"/>
          </a:p>
        </p:txBody>
      </p:sp>
      <p:sp>
        <p:nvSpPr>
          <p:cNvPr id="76" name="TextBox 75">
            <a:extLst>
              <a:ext uri="{FF2B5EF4-FFF2-40B4-BE49-F238E27FC236}">
                <a16:creationId xmlns:a16="http://schemas.microsoft.com/office/drawing/2014/main" id="{5E0C71F8-CBDB-5B01-78DA-794B150A3299}"/>
              </a:ext>
            </a:extLst>
          </p:cNvPr>
          <p:cNvSpPr txBox="1"/>
          <p:nvPr/>
        </p:nvSpPr>
        <p:spPr>
          <a:xfrm>
            <a:off x="3245726" y="382980"/>
            <a:ext cx="1725409" cy="461665"/>
          </a:xfrm>
          <a:prstGeom prst="rect">
            <a:avLst/>
          </a:prstGeom>
          <a:noFill/>
        </p:spPr>
        <p:txBody>
          <a:bodyPr wrap="none" rtlCol="0">
            <a:spAutoFit/>
          </a:bodyPr>
          <a:lstStyle/>
          <a:p>
            <a:pPr algn="l"/>
            <a:r>
              <a:rPr lang="en-US" sz="2400" spc="0" baseline="0" dirty="0">
                <a:ln/>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sym typeface="Arial"/>
                <a:rtl val="0"/>
              </a:rPr>
              <a:t>Structures</a:t>
            </a:r>
          </a:p>
        </p:txBody>
      </p:sp>
      <p:sp>
        <p:nvSpPr>
          <p:cNvPr id="77" name="TextBox 76">
            <a:extLst>
              <a:ext uri="{FF2B5EF4-FFF2-40B4-BE49-F238E27FC236}">
                <a16:creationId xmlns:a16="http://schemas.microsoft.com/office/drawing/2014/main" id="{2446D6FE-B95C-E04E-E6F2-EA6192E96C75}"/>
              </a:ext>
            </a:extLst>
          </p:cNvPr>
          <p:cNvSpPr txBox="1"/>
          <p:nvPr/>
        </p:nvSpPr>
        <p:spPr>
          <a:xfrm>
            <a:off x="5747004" y="382980"/>
            <a:ext cx="2468946" cy="461665"/>
          </a:xfrm>
          <a:prstGeom prst="rect">
            <a:avLst/>
          </a:prstGeom>
          <a:noFill/>
        </p:spPr>
        <p:txBody>
          <a:bodyPr wrap="none" rtlCol="0">
            <a:spAutoFit/>
          </a:bodyPr>
          <a:lstStyle/>
          <a:p>
            <a:pPr algn="l"/>
            <a:r>
              <a:rPr lang="en-US" sz="2400" spc="0" baseline="0" dirty="0">
                <a:ln/>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sym typeface="Arial"/>
                <a:rtl val="0"/>
              </a:rPr>
              <a:t>Lead Indicators</a:t>
            </a:r>
          </a:p>
        </p:txBody>
      </p:sp>
      <p:sp>
        <p:nvSpPr>
          <p:cNvPr id="78" name="TextBox 77">
            <a:extLst>
              <a:ext uri="{FF2B5EF4-FFF2-40B4-BE49-F238E27FC236}">
                <a16:creationId xmlns:a16="http://schemas.microsoft.com/office/drawing/2014/main" id="{FCBFD0A7-4B94-AD76-DCFA-9B6380223F2D}"/>
              </a:ext>
            </a:extLst>
          </p:cNvPr>
          <p:cNvSpPr txBox="1"/>
          <p:nvPr/>
        </p:nvSpPr>
        <p:spPr>
          <a:xfrm>
            <a:off x="8592124" y="382980"/>
            <a:ext cx="3360985" cy="461665"/>
          </a:xfrm>
          <a:prstGeom prst="rect">
            <a:avLst/>
          </a:prstGeom>
          <a:noFill/>
        </p:spPr>
        <p:txBody>
          <a:bodyPr wrap="none" rtlCol="0">
            <a:spAutoFit/>
          </a:bodyPr>
          <a:lstStyle/>
          <a:p>
            <a:pPr algn="l"/>
            <a:r>
              <a:rPr lang="en-US" sz="2400" spc="0" baseline="0" dirty="0">
                <a:ln/>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sym typeface="Arial"/>
                <a:rtl val="0"/>
              </a:rPr>
              <a:t>Measures of Progress</a:t>
            </a:r>
          </a:p>
        </p:txBody>
      </p:sp>
      <p:sp>
        <p:nvSpPr>
          <p:cNvPr id="186" name="TextBox 185">
            <a:extLst>
              <a:ext uri="{FF2B5EF4-FFF2-40B4-BE49-F238E27FC236}">
                <a16:creationId xmlns:a16="http://schemas.microsoft.com/office/drawing/2014/main" id="{0F028919-4CAD-B0B3-88F2-6DBF1C555B02}"/>
              </a:ext>
            </a:extLst>
          </p:cNvPr>
          <p:cNvSpPr txBox="1"/>
          <p:nvPr/>
        </p:nvSpPr>
        <p:spPr>
          <a:xfrm>
            <a:off x="566566" y="2165469"/>
            <a:ext cx="2359514" cy="1359346"/>
          </a:xfrm>
          <a:prstGeom prst="rect">
            <a:avLst/>
          </a:prstGeom>
          <a:noFill/>
        </p:spPr>
        <p:txBody>
          <a:bodyPr wrap="square" tIns="0" bIns="0" rtlCol="0" anchor="ctr" anchorCtr="0">
            <a:noAutofit/>
          </a:bodyPr>
          <a:lstStyle/>
          <a:p>
            <a:pPr algn="l">
              <a:spcAft>
                <a:spcPts val="600"/>
              </a:spcAft>
            </a:pPr>
            <a:r>
              <a:rPr lang="en-US" sz="1200" spc="0" dirty="0">
                <a:ln/>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sym typeface="Arial"/>
                <a:rtl val="0"/>
              </a:rPr>
              <a:t>Standards Alignment</a:t>
            </a:r>
          </a:p>
          <a:p>
            <a:r>
              <a:rPr lang="en-US" sz="1000" b="0" i="0" u="none" strike="noStrike" dirty="0">
                <a:solidFill>
                  <a:srgbClr val="000000"/>
                </a:solidFill>
                <a:latin typeface="Open Sans" panose="020B0606030504020204" pitchFamily="34" charset="0"/>
              </a:rPr>
              <a:t>We align lessons, instruction, and materials to Kansas standards and clearly identify what students must know and be able to do. This includes interpersonal, intrapersonal, and cognitive skills in pre-K-12.</a:t>
            </a:r>
            <a:endParaRPr lang="en-US" sz="1000" b="0" i="0" u="none" strike="noStrike" baseline="30000" dirty="0">
              <a:solidFill>
                <a:srgbClr val="000000"/>
              </a:solidFill>
              <a:latin typeface="Open Sans" panose="020B0606030504020204" pitchFamily="34" charset="0"/>
            </a:endParaRPr>
          </a:p>
        </p:txBody>
      </p:sp>
      <p:sp>
        <p:nvSpPr>
          <p:cNvPr id="187" name="TextBox 186">
            <a:extLst>
              <a:ext uri="{FF2B5EF4-FFF2-40B4-BE49-F238E27FC236}">
                <a16:creationId xmlns:a16="http://schemas.microsoft.com/office/drawing/2014/main" id="{E5C31CCA-077D-66FA-51E8-9E3E3EC9F0EE}"/>
              </a:ext>
            </a:extLst>
          </p:cNvPr>
          <p:cNvSpPr txBox="1"/>
          <p:nvPr/>
        </p:nvSpPr>
        <p:spPr>
          <a:xfrm>
            <a:off x="555947" y="3515521"/>
            <a:ext cx="2359514" cy="1359346"/>
          </a:xfrm>
          <a:prstGeom prst="rect">
            <a:avLst/>
          </a:prstGeom>
          <a:noFill/>
        </p:spPr>
        <p:txBody>
          <a:bodyPr wrap="square" tIns="0" bIns="0" rtlCol="0" anchor="ctr" anchorCtr="0">
            <a:noAutofit/>
          </a:bodyPr>
          <a:lstStyle/>
          <a:p>
            <a:pPr algn="l">
              <a:spcAft>
                <a:spcPts val="600"/>
              </a:spcAft>
            </a:pPr>
            <a:r>
              <a:rPr lang="en-US" sz="1200" spc="0" dirty="0">
                <a:ln/>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sym typeface="Arial"/>
                <a:rtl val="0"/>
              </a:rPr>
              <a:t>Balanced Assessment</a:t>
            </a:r>
          </a:p>
          <a:p>
            <a:r>
              <a:rPr lang="en-US" sz="1000" b="0" i="0" u="none" strike="noStrike" dirty="0">
                <a:solidFill>
                  <a:srgbClr val="000000"/>
                </a:solidFill>
                <a:latin typeface="Open Sans" panose="020B0606030504020204" pitchFamily="34" charset="0"/>
              </a:rPr>
              <a:t>We assess students for risk and standards and use data to adjust instruction. We have a deep understanding of the purpose of each assessment and how to use the data to raise achievement.</a:t>
            </a:r>
          </a:p>
        </p:txBody>
      </p:sp>
      <p:sp>
        <p:nvSpPr>
          <p:cNvPr id="188" name="TextBox 187">
            <a:extLst>
              <a:ext uri="{FF2B5EF4-FFF2-40B4-BE49-F238E27FC236}">
                <a16:creationId xmlns:a16="http://schemas.microsoft.com/office/drawing/2014/main" id="{A035C998-76C1-938A-BAD7-0D37D2123C94}"/>
              </a:ext>
            </a:extLst>
          </p:cNvPr>
          <p:cNvSpPr txBox="1"/>
          <p:nvPr/>
        </p:nvSpPr>
        <p:spPr>
          <a:xfrm>
            <a:off x="550639" y="4865573"/>
            <a:ext cx="2359514" cy="1359346"/>
          </a:xfrm>
          <a:prstGeom prst="rect">
            <a:avLst/>
          </a:prstGeom>
          <a:noFill/>
        </p:spPr>
        <p:txBody>
          <a:bodyPr wrap="square" tIns="0" bIns="0" rtlCol="0" anchor="ctr" anchorCtr="0">
            <a:noAutofit/>
          </a:bodyPr>
          <a:lstStyle/>
          <a:p>
            <a:pPr algn="l">
              <a:spcAft>
                <a:spcPts val="600"/>
              </a:spcAft>
            </a:pPr>
            <a:r>
              <a:rPr lang="en-US" sz="1200" spc="0" dirty="0">
                <a:ln/>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sym typeface="Arial"/>
                <a:rtl val="0"/>
              </a:rPr>
              <a:t>Quality Instruction</a:t>
            </a:r>
          </a:p>
          <a:p>
            <a:pPr algn="l"/>
            <a:r>
              <a:rPr lang="en-US" sz="1000" b="0" i="0" u="none" strike="noStrike" dirty="0">
                <a:solidFill>
                  <a:srgbClr val="000000"/>
                </a:solidFill>
                <a:latin typeface="Open Sans" panose="020B0606030504020204" pitchFamily="34" charset="0"/>
              </a:rPr>
              <a:t>We have a culture of high expectations in our classrooms and provide each student access to grade level standards and content though high-quality instructional materials.</a:t>
            </a:r>
          </a:p>
        </p:txBody>
      </p:sp>
    </p:spTree>
    <p:extLst>
      <p:ext uri="{BB962C8B-B14F-4D97-AF65-F5344CB8AC3E}">
        <p14:creationId xmlns:p14="http://schemas.microsoft.com/office/powerpoint/2010/main" val="197551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500"/>
                                        <p:tgtEl>
                                          <p:spTgt spid="18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500"/>
                                        <p:tgtEl>
                                          <p:spTgt spid="18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p:cTn id="23" dur="500"/>
                                        <p:tgtEl>
                                          <p:spTgt spid="18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9"/>
                                        </p:tgtEl>
                                        <p:attrNameLst>
                                          <p:attrName>style.visibility</p:attrName>
                                        </p:attrNameLst>
                                      </p:cBhvr>
                                      <p:to>
                                        <p:strVal val="visible"/>
                                      </p:to>
                                    </p:set>
                                    <p:animEffect transition="in" filter="fade">
                                      <p:cBhvr>
                                        <p:cTn id="33" dur="500"/>
                                        <p:tgtEl>
                                          <p:spTgt spid="18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50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1">
                                            <p:bg/>
                                          </p:spTgt>
                                        </p:tgtEl>
                                        <p:attrNameLst>
                                          <p:attrName>style.visibility</p:attrName>
                                        </p:attrNameLst>
                                      </p:cBhvr>
                                      <p:to>
                                        <p:strVal val="visible"/>
                                      </p:to>
                                    </p:set>
                                    <p:animEffect transition="in" filter="fade">
                                      <p:cBhvr>
                                        <p:cTn id="68" dur="500"/>
                                        <p:tgtEl>
                                          <p:spTgt spid="41">
                                            <p:bg/>
                                          </p:spTgt>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41">
                                            <p:txEl>
                                              <p:pRg st="0" end="0"/>
                                            </p:txEl>
                                          </p:spTgt>
                                        </p:tgtEl>
                                        <p:attrNameLst>
                                          <p:attrName>style.visibility</p:attrName>
                                        </p:attrNameLst>
                                      </p:cBhvr>
                                      <p:to>
                                        <p:strVal val="visible"/>
                                      </p:to>
                                    </p:set>
                                    <p:animEffect transition="in" filter="fade">
                                      <p:cBhvr>
                                        <p:cTn id="72" dur="500"/>
                                        <p:tgtEl>
                                          <p:spTgt spid="4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42">
                                            <p:bg/>
                                          </p:spTgt>
                                        </p:tgtEl>
                                        <p:attrNameLst>
                                          <p:attrName>style.visibility</p:attrName>
                                        </p:attrNameLst>
                                      </p:cBhvr>
                                      <p:to>
                                        <p:strVal val="visible"/>
                                      </p:to>
                                    </p:set>
                                    <p:animEffect transition="in" filter="fade">
                                      <p:cBhvr>
                                        <p:cTn id="81" dur="500"/>
                                        <p:tgtEl>
                                          <p:spTgt spid="42">
                                            <p:bg/>
                                          </p:spTgt>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42">
                                            <p:txEl>
                                              <p:pRg st="0" end="0"/>
                                            </p:txEl>
                                          </p:spTgt>
                                        </p:tgtEl>
                                        <p:attrNameLst>
                                          <p:attrName>style.visibility</p:attrName>
                                        </p:attrNameLst>
                                      </p:cBhvr>
                                      <p:to>
                                        <p:strVal val="visible"/>
                                      </p:to>
                                    </p:set>
                                    <p:animEffect transition="in" filter="fade">
                                      <p:cBhvr>
                                        <p:cTn id="85" dur="500"/>
                                        <p:tgtEl>
                                          <p:spTgt spid="42">
                                            <p:txEl>
                                              <p:pRg st="0" end="0"/>
                                            </p:txEl>
                                          </p:spTgt>
                                        </p:tgtEl>
                                      </p:cBhvr>
                                    </p:animEffect>
                                  </p:childTnLst>
                                </p:cTn>
                              </p:par>
                            </p:childTnLst>
                          </p:cTn>
                        </p:par>
                        <p:par>
                          <p:cTn id="86" fill="hold">
                            <p:stCondLst>
                              <p:cond delay="1500"/>
                            </p:stCondLst>
                            <p:childTnLst>
                              <p:par>
                                <p:cTn id="87" presetID="10" presetClass="entr" presetSubtype="0" fill="hold" grpId="0" nodeType="afterEffect">
                                  <p:stCondLst>
                                    <p:cond delay="0"/>
                                  </p:stCondLst>
                                  <p:childTnLst>
                                    <p:set>
                                      <p:cBhvr>
                                        <p:cTn id="88" dur="1" fill="hold">
                                          <p:stCondLst>
                                            <p:cond delay="0"/>
                                          </p:stCondLst>
                                        </p:cTn>
                                        <p:tgtEl>
                                          <p:spTgt spid="42">
                                            <p:txEl>
                                              <p:pRg st="1" end="1"/>
                                            </p:txEl>
                                          </p:spTgt>
                                        </p:tgtEl>
                                        <p:attrNameLst>
                                          <p:attrName>style.visibility</p:attrName>
                                        </p:attrNameLst>
                                      </p:cBhvr>
                                      <p:to>
                                        <p:strVal val="visible"/>
                                      </p:to>
                                    </p:set>
                                    <p:animEffect transition="in" filter="fade">
                                      <p:cBhvr>
                                        <p:cTn id="89" dur="500"/>
                                        <p:tgtEl>
                                          <p:spTgt spid="42">
                                            <p:txEl>
                                              <p:pRg st="1" end="1"/>
                                            </p:txEl>
                                          </p:spTgt>
                                        </p:tgtEl>
                                      </p:cBhvr>
                                    </p:animEffect>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42">
                                            <p:txEl>
                                              <p:pRg st="2" end="2"/>
                                            </p:txEl>
                                          </p:spTgt>
                                        </p:tgtEl>
                                        <p:attrNameLst>
                                          <p:attrName>style.visibility</p:attrName>
                                        </p:attrNameLst>
                                      </p:cBhvr>
                                      <p:to>
                                        <p:strVal val="visible"/>
                                      </p:to>
                                    </p:set>
                                    <p:animEffect transition="in" filter="fade">
                                      <p:cBhvr>
                                        <p:cTn id="93" dur="500"/>
                                        <p:tgtEl>
                                          <p:spTgt spid="42">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4">
                                            <p:bg/>
                                          </p:spTgt>
                                        </p:tgtEl>
                                        <p:attrNameLst>
                                          <p:attrName>style.visibility</p:attrName>
                                        </p:attrNameLst>
                                      </p:cBhvr>
                                      <p:to>
                                        <p:strVal val="visible"/>
                                      </p:to>
                                    </p:set>
                                    <p:animEffect transition="in" filter="wipe(left)">
                                      <p:cBhvr>
                                        <p:cTn id="98" dur="500"/>
                                        <p:tgtEl>
                                          <p:spTgt spid="44">
                                            <p:bg/>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500"/>
                                        <p:tgtEl>
                                          <p:spTgt spid="44">
                                            <p:txEl>
                                              <p:pRg st="0" end="0"/>
                                            </p:txEl>
                                          </p:spTgt>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45">
                                            <p:bg/>
                                          </p:spTgt>
                                        </p:tgtEl>
                                        <p:attrNameLst>
                                          <p:attrName>style.visibility</p:attrName>
                                        </p:attrNameLst>
                                      </p:cBhvr>
                                      <p:to>
                                        <p:strVal val="visible"/>
                                      </p:to>
                                    </p:set>
                                    <p:animEffect transition="in" filter="wipe(left)">
                                      <p:cBhvr>
                                        <p:cTn id="106" dur="500"/>
                                        <p:tgtEl>
                                          <p:spTgt spid="45">
                                            <p:bg/>
                                          </p:spTgt>
                                        </p:tgtEl>
                                      </p:cBhvr>
                                    </p:animEffect>
                                  </p:childTnLst>
                                </p:cTn>
                              </p:par>
                            </p:childTnLst>
                          </p:cTn>
                        </p:par>
                        <p:par>
                          <p:cTn id="107" fill="hold">
                            <p:stCondLst>
                              <p:cond delay="1500"/>
                            </p:stCondLst>
                            <p:childTnLst>
                              <p:par>
                                <p:cTn id="108" presetID="22" presetClass="entr" presetSubtype="8" fill="hold" grpId="0" nodeType="afterEffect">
                                  <p:stCondLst>
                                    <p:cond delay="0"/>
                                  </p:stCondLst>
                                  <p:childTnLst>
                                    <p:set>
                                      <p:cBhvr>
                                        <p:cTn id="109" dur="1" fill="hold">
                                          <p:stCondLst>
                                            <p:cond delay="0"/>
                                          </p:stCondLst>
                                        </p:cTn>
                                        <p:tgtEl>
                                          <p:spTgt spid="45">
                                            <p:txEl>
                                              <p:pRg st="0" end="0"/>
                                            </p:txEl>
                                          </p:spTgt>
                                        </p:tgtEl>
                                        <p:attrNameLst>
                                          <p:attrName>style.visibility</p:attrName>
                                        </p:attrNameLst>
                                      </p:cBhvr>
                                      <p:to>
                                        <p:strVal val="visible"/>
                                      </p:to>
                                    </p:set>
                                    <p:animEffect transition="in" filter="wipe(left)">
                                      <p:cBhvr>
                                        <p:cTn id="110" dur="500"/>
                                        <p:tgtEl>
                                          <p:spTgt spid="45">
                                            <p:txEl>
                                              <p:pRg st="0" end="0"/>
                                            </p:txEl>
                                          </p:spTgt>
                                        </p:tgtEl>
                                      </p:cBhvr>
                                    </p:animEffect>
                                  </p:childTnLst>
                                </p:cTn>
                              </p:par>
                            </p:childTnLst>
                          </p:cTn>
                        </p:par>
                        <p:par>
                          <p:cTn id="111" fill="hold">
                            <p:stCondLst>
                              <p:cond delay="2000"/>
                            </p:stCondLst>
                            <p:childTnLst>
                              <p:par>
                                <p:cTn id="112" presetID="22" presetClass="entr" presetSubtype="8" fill="hold" grpId="0" nodeType="afterEffect">
                                  <p:stCondLst>
                                    <p:cond delay="0"/>
                                  </p:stCondLst>
                                  <p:childTnLst>
                                    <p:set>
                                      <p:cBhvr>
                                        <p:cTn id="113" dur="1" fill="hold">
                                          <p:stCondLst>
                                            <p:cond delay="0"/>
                                          </p:stCondLst>
                                        </p:cTn>
                                        <p:tgtEl>
                                          <p:spTgt spid="45">
                                            <p:txEl>
                                              <p:pRg st="1" end="1"/>
                                            </p:txEl>
                                          </p:spTgt>
                                        </p:tgtEl>
                                        <p:attrNameLst>
                                          <p:attrName>style.visibility</p:attrName>
                                        </p:attrNameLst>
                                      </p:cBhvr>
                                      <p:to>
                                        <p:strVal val="visible"/>
                                      </p:to>
                                    </p:set>
                                    <p:animEffect transition="in" filter="wipe(left)">
                                      <p:cBhvr>
                                        <p:cTn id="114" dur="500"/>
                                        <p:tgtEl>
                                          <p:spTgt spid="45">
                                            <p:txEl>
                                              <p:pRg st="1" end="1"/>
                                            </p:txEl>
                                          </p:spTgt>
                                        </p:tgtEl>
                                      </p:cBhvr>
                                    </p:animEffect>
                                  </p:childTnLst>
                                </p:cTn>
                              </p:par>
                            </p:childTnLst>
                          </p:cTn>
                        </p:par>
                        <p:par>
                          <p:cTn id="115" fill="hold">
                            <p:stCondLst>
                              <p:cond delay="2500"/>
                            </p:stCondLst>
                            <p:childTnLst>
                              <p:par>
                                <p:cTn id="116" presetID="22" presetClass="entr" presetSubtype="8" fill="hold" grpId="0" nodeType="afterEffect">
                                  <p:stCondLst>
                                    <p:cond delay="0"/>
                                  </p:stCondLst>
                                  <p:childTnLst>
                                    <p:set>
                                      <p:cBhvr>
                                        <p:cTn id="117" dur="1" fill="hold">
                                          <p:stCondLst>
                                            <p:cond delay="0"/>
                                          </p:stCondLst>
                                        </p:cTn>
                                        <p:tgtEl>
                                          <p:spTgt spid="45">
                                            <p:txEl>
                                              <p:pRg st="2" end="2"/>
                                            </p:txEl>
                                          </p:spTgt>
                                        </p:tgtEl>
                                        <p:attrNameLst>
                                          <p:attrName>style.visibility</p:attrName>
                                        </p:attrNameLst>
                                      </p:cBhvr>
                                      <p:to>
                                        <p:strVal val="visible"/>
                                      </p:to>
                                    </p:set>
                                    <p:animEffect transition="in" filter="wipe(left)">
                                      <p:cBhvr>
                                        <p:cTn id="118" dur="500"/>
                                        <p:tgtEl>
                                          <p:spTgt spid="45">
                                            <p:txEl>
                                              <p:pRg st="2" end="2"/>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47">
                                            <p:bg/>
                                          </p:spTgt>
                                        </p:tgtEl>
                                        <p:attrNameLst>
                                          <p:attrName>style.visibility</p:attrName>
                                        </p:attrNameLst>
                                      </p:cBhvr>
                                      <p:to>
                                        <p:strVal val="visible"/>
                                      </p:to>
                                    </p:set>
                                    <p:animEffect transition="in" filter="wipe(left)">
                                      <p:cBhvr>
                                        <p:cTn id="123" dur="500"/>
                                        <p:tgtEl>
                                          <p:spTgt spid="47">
                                            <p:bg/>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47">
                                            <p:txEl>
                                              <p:pRg st="0" end="0"/>
                                            </p:txEl>
                                          </p:spTgt>
                                        </p:tgtEl>
                                        <p:attrNameLst>
                                          <p:attrName>style.visibility</p:attrName>
                                        </p:attrNameLst>
                                      </p:cBhvr>
                                      <p:to>
                                        <p:strVal val="visible"/>
                                      </p:to>
                                    </p:set>
                                    <p:animEffect transition="in" filter="wipe(left)">
                                      <p:cBhvr>
                                        <p:cTn id="127" dur="500"/>
                                        <p:tgtEl>
                                          <p:spTgt spid="47">
                                            <p:txEl>
                                              <p:pRg st="0" end="0"/>
                                            </p:txEl>
                                          </p:spTgt>
                                        </p:tgtEl>
                                      </p:cBhvr>
                                    </p:animEffect>
                                  </p:childTnLst>
                                </p:cTn>
                              </p:par>
                            </p:childTnLst>
                          </p:cTn>
                        </p:par>
                        <p:par>
                          <p:cTn id="128" fill="hold">
                            <p:stCondLst>
                              <p:cond delay="1000"/>
                            </p:stCondLst>
                            <p:childTnLst>
                              <p:par>
                                <p:cTn id="129" presetID="22" presetClass="entr" presetSubtype="8" fill="hold" grpId="0" nodeType="afterEffect">
                                  <p:stCondLst>
                                    <p:cond delay="0"/>
                                  </p:stCondLst>
                                  <p:childTnLst>
                                    <p:set>
                                      <p:cBhvr>
                                        <p:cTn id="130" dur="1" fill="hold">
                                          <p:stCondLst>
                                            <p:cond delay="0"/>
                                          </p:stCondLst>
                                        </p:cTn>
                                        <p:tgtEl>
                                          <p:spTgt spid="48">
                                            <p:bg/>
                                          </p:spTgt>
                                        </p:tgtEl>
                                        <p:attrNameLst>
                                          <p:attrName>style.visibility</p:attrName>
                                        </p:attrNameLst>
                                      </p:cBhvr>
                                      <p:to>
                                        <p:strVal val="visible"/>
                                      </p:to>
                                    </p:set>
                                    <p:animEffect transition="in" filter="wipe(left)">
                                      <p:cBhvr>
                                        <p:cTn id="131" dur="500"/>
                                        <p:tgtEl>
                                          <p:spTgt spid="48">
                                            <p:bg/>
                                          </p:spTgt>
                                        </p:tgtEl>
                                      </p:cBhvr>
                                    </p:animEffect>
                                  </p:childTnLst>
                                </p:cTn>
                              </p:par>
                            </p:childTnLst>
                          </p:cTn>
                        </p:par>
                        <p:par>
                          <p:cTn id="132" fill="hold">
                            <p:stCondLst>
                              <p:cond delay="1500"/>
                            </p:stCondLst>
                            <p:childTnLst>
                              <p:par>
                                <p:cTn id="133" presetID="22" presetClass="entr" presetSubtype="8" fill="hold" grpId="0" nodeType="afterEffect">
                                  <p:stCondLst>
                                    <p:cond delay="0"/>
                                  </p:stCondLst>
                                  <p:childTnLst>
                                    <p:set>
                                      <p:cBhvr>
                                        <p:cTn id="134" dur="1" fill="hold">
                                          <p:stCondLst>
                                            <p:cond delay="0"/>
                                          </p:stCondLst>
                                        </p:cTn>
                                        <p:tgtEl>
                                          <p:spTgt spid="48">
                                            <p:txEl>
                                              <p:pRg st="0" end="0"/>
                                            </p:txEl>
                                          </p:spTgt>
                                        </p:tgtEl>
                                        <p:attrNameLst>
                                          <p:attrName>style.visibility</p:attrName>
                                        </p:attrNameLst>
                                      </p:cBhvr>
                                      <p:to>
                                        <p:strVal val="visible"/>
                                      </p:to>
                                    </p:set>
                                    <p:animEffect transition="in" filter="wipe(left)">
                                      <p:cBhvr>
                                        <p:cTn id="135" dur="500"/>
                                        <p:tgtEl>
                                          <p:spTgt spid="48">
                                            <p:txEl>
                                              <p:pRg st="0" end="0"/>
                                            </p:txEl>
                                          </p:spTgt>
                                        </p:tgtEl>
                                      </p:cBhvr>
                                    </p:animEffect>
                                  </p:childTnLst>
                                </p:cTn>
                              </p:par>
                            </p:childTnLst>
                          </p:cTn>
                        </p:par>
                        <p:par>
                          <p:cTn id="136" fill="hold">
                            <p:stCondLst>
                              <p:cond delay="2000"/>
                            </p:stCondLst>
                            <p:childTnLst>
                              <p:par>
                                <p:cTn id="137" presetID="22" presetClass="entr" presetSubtype="8" fill="hold" grpId="0" nodeType="afterEffect">
                                  <p:stCondLst>
                                    <p:cond delay="0"/>
                                  </p:stCondLst>
                                  <p:childTnLst>
                                    <p:set>
                                      <p:cBhvr>
                                        <p:cTn id="138" dur="1" fill="hold">
                                          <p:stCondLst>
                                            <p:cond delay="0"/>
                                          </p:stCondLst>
                                        </p:cTn>
                                        <p:tgtEl>
                                          <p:spTgt spid="48">
                                            <p:txEl>
                                              <p:pRg st="1" end="1"/>
                                            </p:txEl>
                                          </p:spTgt>
                                        </p:tgtEl>
                                        <p:attrNameLst>
                                          <p:attrName>style.visibility</p:attrName>
                                        </p:attrNameLst>
                                      </p:cBhvr>
                                      <p:to>
                                        <p:strVal val="visible"/>
                                      </p:to>
                                    </p:set>
                                    <p:animEffect transition="in" filter="wipe(left)">
                                      <p:cBhvr>
                                        <p:cTn id="139" dur="500"/>
                                        <p:tgtEl>
                                          <p:spTgt spid="48">
                                            <p:txEl>
                                              <p:pRg st="1" end="1"/>
                                            </p:txEl>
                                          </p:spTgt>
                                        </p:tgtEl>
                                      </p:cBhvr>
                                    </p:animEffect>
                                  </p:childTnLst>
                                </p:cTn>
                              </p:par>
                            </p:childTnLst>
                          </p:cTn>
                        </p:par>
                        <p:par>
                          <p:cTn id="140" fill="hold">
                            <p:stCondLst>
                              <p:cond delay="2500"/>
                            </p:stCondLst>
                            <p:childTnLst>
                              <p:par>
                                <p:cTn id="141" presetID="22" presetClass="entr" presetSubtype="8" fill="hold" grpId="0" nodeType="afterEffect">
                                  <p:stCondLst>
                                    <p:cond delay="0"/>
                                  </p:stCondLst>
                                  <p:childTnLst>
                                    <p:set>
                                      <p:cBhvr>
                                        <p:cTn id="142" dur="1" fill="hold">
                                          <p:stCondLst>
                                            <p:cond delay="0"/>
                                          </p:stCondLst>
                                        </p:cTn>
                                        <p:tgtEl>
                                          <p:spTgt spid="48">
                                            <p:txEl>
                                              <p:pRg st="2" end="2"/>
                                            </p:txEl>
                                          </p:spTgt>
                                        </p:tgtEl>
                                        <p:attrNameLst>
                                          <p:attrName>style.visibility</p:attrName>
                                        </p:attrNameLst>
                                      </p:cBhvr>
                                      <p:to>
                                        <p:strVal val="visible"/>
                                      </p:to>
                                    </p:set>
                                    <p:animEffect transition="in" filter="wipe(left)">
                                      <p:cBhvr>
                                        <p:cTn id="143" dur="500"/>
                                        <p:tgtEl>
                                          <p:spTgt spid="48">
                                            <p:txEl>
                                              <p:pRg st="2" end="2"/>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50">
                                            <p:bg/>
                                          </p:spTgt>
                                        </p:tgtEl>
                                        <p:attrNameLst>
                                          <p:attrName>style.visibility</p:attrName>
                                        </p:attrNameLst>
                                      </p:cBhvr>
                                      <p:to>
                                        <p:strVal val="visible"/>
                                      </p:to>
                                    </p:set>
                                    <p:animEffect transition="in" filter="wipe(left)">
                                      <p:cBhvr>
                                        <p:cTn id="148" dur="500"/>
                                        <p:tgtEl>
                                          <p:spTgt spid="50">
                                            <p:bg/>
                                          </p:spTgt>
                                        </p:tgtEl>
                                      </p:cBhvr>
                                    </p:animEffect>
                                  </p:childTnLst>
                                </p:cTn>
                              </p:par>
                            </p:childTnLst>
                          </p:cTn>
                        </p:par>
                        <p:par>
                          <p:cTn id="149" fill="hold">
                            <p:stCondLst>
                              <p:cond delay="500"/>
                            </p:stCondLst>
                            <p:childTnLst>
                              <p:par>
                                <p:cTn id="150" presetID="22" presetClass="entr" presetSubtype="8" fill="hold" grpId="0" nodeType="afterEffect">
                                  <p:stCondLst>
                                    <p:cond delay="0"/>
                                  </p:stCondLst>
                                  <p:childTnLst>
                                    <p:set>
                                      <p:cBhvr>
                                        <p:cTn id="151" dur="1" fill="hold">
                                          <p:stCondLst>
                                            <p:cond delay="0"/>
                                          </p:stCondLst>
                                        </p:cTn>
                                        <p:tgtEl>
                                          <p:spTgt spid="50">
                                            <p:txEl>
                                              <p:pRg st="0" end="0"/>
                                            </p:txEl>
                                          </p:spTgt>
                                        </p:tgtEl>
                                        <p:attrNameLst>
                                          <p:attrName>style.visibility</p:attrName>
                                        </p:attrNameLst>
                                      </p:cBhvr>
                                      <p:to>
                                        <p:strVal val="visible"/>
                                      </p:to>
                                    </p:set>
                                    <p:animEffect transition="in" filter="wipe(left)">
                                      <p:cBhvr>
                                        <p:cTn id="152" dur="500"/>
                                        <p:tgtEl>
                                          <p:spTgt spid="50">
                                            <p:txEl>
                                              <p:pRg st="0" end="0"/>
                                            </p:txEl>
                                          </p:spTgt>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51">
                                            <p:bg/>
                                          </p:spTgt>
                                        </p:tgtEl>
                                        <p:attrNameLst>
                                          <p:attrName>style.visibility</p:attrName>
                                        </p:attrNameLst>
                                      </p:cBhvr>
                                      <p:to>
                                        <p:strVal val="visible"/>
                                      </p:to>
                                    </p:set>
                                    <p:animEffect transition="in" filter="wipe(left)">
                                      <p:cBhvr>
                                        <p:cTn id="155" dur="500"/>
                                        <p:tgtEl>
                                          <p:spTgt spid="51">
                                            <p:bg/>
                                          </p:spTgt>
                                        </p:tgtEl>
                                      </p:cBhvr>
                                    </p:animEffect>
                                  </p:childTnLst>
                                </p:cTn>
                              </p:par>
                            </p:childTnLst>
                          </p:cTn>
                        </p:par>
                        <p:par>
                          <p:cTn id="156" fill="hold">
                            <p:stCondLst>
                              <p:cond delay="1000"/>
                            </p:stCondLst>
                            <p:childTnLst>
                              <p:par>
                                <p:cTn id="157" presetID="22" presetClass="entr" presetSubtype="8" fill="hold" grpId="0" nodeType="afterEffect">
                                  <p:stCondLst>
                                    <p:cond delay="0"/>
                                  </p:stCondLst>
                                  <p:childTnLst>
                                    <p:set>
                                      <p:cBhvr>
                                        <p:cTn id="158" dur="1" fill="hold">
                                          <p:stCondLst>
                                            <p:cond delay="0"/>
                                          </p:stCondLst>
                                        </p:cTn>
                                        <p:tgtEl>
                                          <p:spTgt spid="51">
                                            <p:txEl>
                                              <p:pRg st="0" end="0"/>
                                            </p:txEl>
                                          </p:spTgt>
                                        </p:tgtEl>
                                        <p:attrNameLst>
                                          <p:attrName>style.visibility</p:attrName>
                                        </p:attrNameLst>
                                      </p:cBhvr>
                                      <p:to>
                                        <p:strVal val="visible"/>
                                      </p:to>
                                    </p:set>
                                    <p:animEffect transition="in" filter="wipe(left)">
                                      <p:cBhvr>
                                        <p:cTn id="159" dur="500"/>
                                        <p:tgtEl>
                                          <p:spTgt spid="51">
                                            <p:txEl>
                                              <p:pRg st="0" end="0"/>
                                            </p:txEl>
                                          </p:spTgt>
                                        </p:tgtEl>
                                      </p:cBhvr>
                                    </p:animEffect>
                                  </p:childTnLst>
                                </p:cTn>
                              </p:par>
                            </p:childTnLst>
                          </p:cTn>
                        </p:par>
                        <p:par>
                          <p:cTn id="160" fill="hold">
                            <p:stCondLst>
                              <p:cond delay="1500"/>
                            </p:stCondLst>
                            <p:childTnLst>
                              <p:par>
                                <p:cTn id="161" presetID="22" presetClass="entr" presetSubtype="8" fill="hold" grpId="0" nodeType="afterEffect">
                                  <p:stCondLst>
                                    <p:cond delay="0"/>
                                  </p:stCondLst>
                                  <p:childTnLst>
                                    <p:set>
                                      <p:cBhvr>
                                        <p:cTn id="162" dur="1" fill="hold">
                                          <p:stCondLst>
                                            <p:cond delay="0"/>
                                          </p:stCondLst>
                                        </p:cTn>
                                        <p:tgtEl>
                                          <p:spTgt spid="51">
                                            <p:txEl>
                                              <p:pRg st="1" end="1"/>
                                            </p:txEl>
                                          </p:spTgt>
                                        </p:tgtEl>
                                        <p:attrNameLst>
                                          <p:attrName>style.visibility</p:attrName>
                                        </p:attrNameLst>
                                      </p:cBhvr>
                                      <p:to>
                                        <p:strVal val="visible"/>
                                      </p:to>
                                    </p:set>
                                    <p:animEffect transition="in" filter="wipe(left)">
                                      <p:cBhvr>
                                        <p:cTn id="163" dur="500"/>
                                        <p:tgtEl>
                                          <p:spTgt spid="51">
                                            <p:txEl>
                                              <p:pRg st="1" end="1"/>
                                            </p:txEl>
                                          </p:spTgt>
                                        </p:tgtEl>
                                      </p:cBhvr>
                                    </p:animEffect>
                                  </p:childTnLst>
                                </p:cTn>
                              </p:par>
                            </p:childTnLst>
                          </p:cTn>
                        </p:par>
                        <p:par>
                          <p:cTn id="164" fill="hold">
                            <p:stCondLst>
                              <p:cond delay="2000"/>
                            </p:stCondLst>
                            <p:childTnLst>
                              <p:par>
                                <p:cTn id="165" presetID="22" presetClass="entr" presetSubtype="8" fill="hold" grpId="0" nodeType="afterEffect">
                                  <p:stCondLst>
                                    <p:cond delay="0"/>
                                  </p:stCondLst>
                                  <p:childTnLst>
                                    <p:set>
                                      <p:cBhvr>
                                        <p:cTn id="166" dur="1" fill="hold">
                                          <p:stCondLst>
                                            <p:cond delay="0"/>
                                          </p:stCondLst>
                                        </p:cTn>
                                        <p:tgtEl>
                                          <p:spTgt spid="51">
                                            <p:txEl>
                                              <p:pRg st="2" end="2"/>
                                            </p:txEl>
                                          </p:spTgt>
                                        </p:tgtEl>
                                        <p:attrNameLst>
                                          <p:attrName>style.visibility</p:attrName>
                                        </p:attrNameLst>
                                      </p:cBhvr>
                                      <p:to>
                                        <p:strVal val="visible"/>
                                      </p:to>
                                    </p:set>
                                    <p:animEffect transition="in" filter="wipe(left)">
                                      <p:cBhvr>
                                        <p:cTn id="167" dur="500"/>
                                        <p:tgtEl>
                                          <p:spTgt spid="51">
                                            <p:txEl>
                                              <p:pRg st="2" end="2"/>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53">
                                            <p:bg/>
                                          </p:spTgt>
                                        </p:tgtEl>
                                        <p:attrNameLst>
                                          <p:attrName>style.visibility</p:attrName>
                                        </p:attrNameLst>
                                      </p:cBhvr>
                                      <p:to>
                                        <p:strVal val="visible"/>
                                      </p:to>
                                    </p:set>
                                    <p:animEffect transition="in" filter="wipe(left)">
                                      <p:cBhvr>
                                        <p:cTn id="172" dur="500"/>
                                        <p:tgtEl>
                                          <p:spTgt spid="53">
                                            <p:bg/>
                                          </p:spTgt>
                                        </p:tgtEl>
                                      </p:cBhvr>
                                    </p:animEffect>
                                  </p:childTnLst>
                                </p:cTn>
                              </p:par>
                            </p:childTnLst>
                          </p:cTn>
                        </p:par>
                        <p:par>
                          <p:cTn id="173" fill="hold">
                            <p:stCondLst>
                              <p:cond delay="500"/>
                            </p:stCondLst>
                            <p:childTnLst>
                              <p:par>
                                <p:cTn id="174" presetID="22" presetClass="entr" presetSubtype="8" fill="hold" grpId="0" nodeType="afterEffect">
                                  <p:stCondLst>
                                    <p:cond delay="0"/>
                                  </p:stCondLst>
                                  <p:childTnLst>
                                    <p:set>
                                      <p:cBhvr>
                                        <p:cTn id="175" dur="1" fill="hold">
                                          <p:stCondLst>
                                            <p:cond delay="0"/>
                                          </p:stCondLst>
                                        </p:cTn>
                                        <p:tgtEl>
                                          <p:spTgt spid="53">
                                            <p:txEl>
                                              <p:pRg st="0" end="0"/>
                                            </p:txEl>
                                          </p:spTgt>
                                        </p:tgtEl>
                                        <p:attrNameLst>
                                          <p:attrName>style.visibility</p:attrName>
                                        </p:attrNameLst>
                                      </p:cBhvr>
                                      <p:to>
                                        <p:strVal val="visible"/>
                                      </p:to>
                                    </p:set>
                                    <p:animEffect transition="in" filter="wipe(left)">
                                      <p:cBhvr>
                                        <p:cTn id="176" dur="500"/>
                                        <p:tgtEl>
                                          <p:spTgt spid="53">
                                            <p:txEl>
                                              <p:pRg st="0" end="0"/>
                                            </p:txEl>
                                          </p:spTgt>
                                        </p:tgtEl>
                                      </p:cBhvr>
                                    </p:animEffect>
                                  </p:childTnLst>
                                </p:cTn>
                              </p:par>
                              <p:par>
                                <p:cTn id="177" presetID="22" presetClass="entr" presetSubtype="8" fill="hold" grpId="0" nodeType="withEffect">
                                  <p:stCondLst>
                                    <p:cond delay="0"/>
                                  </p:stCondLst>
                                  <p:childTnLst>
                                    <p:set>
                                      <p:cBhvr>
                                        <p:cTn id="178" dur="1" fill="hold">
                                          <p:stCondLst>
                                            <p:cond delay="0"/>
                                          </p:stCondLst>
                                        </p:cTn>
                                        <p:tgtEl>
                                          <p:spTgt spid="54">
                                            <p:bg/>
                                          </p:spTgt>
                                        </p:tgtEl>
                                        <p:attrNameLst>
                                          <p:attrName>style.visibility</p:attrName>
                                        </p:attrNameLst>
                                      </p:cBhvr>
                                      <p:to>
                                        <p:strVal val="visible"/>
                                      </p:to>
                                    </p:set>
                                    <p:animEffect transition="in" filter="wipe(left)">
                                      <p:cBhvr>
                                        <p:cTn id="179" dur="500"/>
                                        <p:tgtEl>
                                          <p:spTgt spid="54">
                                            <p:bg/>
                                          </p:spTgt>
                                        </p:tgtEl>
                                      </p:cBhvr>
                                    </p:animEffect>
                                  </p:childTnLst>
                                </p:cTn>
                              </p:par>
                            </p:childTnLst>
                          </p:cTn>
                        </p:par>
                        <p:par>
                          <p:cTn id="180" fill="hold">
                            <p:stCondLst>
                              <p:cond delay="1000"/>
                            </p:stCondLst>
                            <p:childTnLst>
                              <p:par>
                                <p:cTn id="181" presetID="22" presetClass="entr" presetSubtype="8" fill="hold" grpId="0" nodeType="afterEffect">
                                  <p:stCondLst>
                                    <p:cond delay="0"/>
                                  </p:stCondLst>
                                  <p:childTnLst>
                                    <p:set>
                                      <p:cBhvr>
                                        <p:cTn id="182" dur="1" fill="hold">
                                          <p:stCondLst>
                                            <p:cond delay="0"/>
                                          </p:stCondLst>
                                        </p:cTn>
                                        <p:tgtEl>
                                          <p:spTgt spid="54">
                                            <p:txEl>
                                              <p:pRg st="0" end="0"/>
                                            </p:txEl>
                                          </p:spTgt>
                                        </p:tgtEl>
                                        <p:attrNameLst>
                                          <p:attrName>style.visibility</p:attrName>
                                        </p:attrNameLst>
                                      </p:cBhvr>
                                      <p:to>
                                        <p:strVal val="visible"/>
                                      </p:to>
                                    </p:set>
                                    <p:animEffect transition="in" filter="wipe(left)">
                                      <p:cBhvr>
                                        <p:cTn id="183" dur="500"/>
                                        <p:tgtEl>
                                          <p:spTgt spid="54">
                                            <p:txEl>
                                              <p:pRg st="0" end="0"/>
                                            </p:txEl>
                                          </p:spTgt>
                                        </p:tgtEl>
                                      </p:cBhvr>
                                    </p:animEffect>
                                  </p:childTnLst>
                                </p:cTn>
                              </p:par>
                            </p:childTnLst>
                          </p:cTn>
                        </p:par>
                        <p:par>
                          <p:cTn id="184" fill="hold">
                            <p:stCondLst>
                              <p:cond delay="1500"/>
                            </p:stCondLst>
                            <p:childTnLst>
                              <p:par>
                                <p:cTn id="185" presetID="22" presetClass="entr" presetSubtype="8" fill="hold" grpId="0" nodeType="afterEffect">
                                  <p:stCondLst>
                                    <p:cond delay="0"/>
                                  </p:stCondLst>
                                  <p:childTnLst>
                                    <p:set>
                                      <p:cBhvr>
                                        <p:cTn id="186" dur="1" fill="hold">
                                          <p:stCondLst>
                                            <p:cond delay="0"/>
                                          </p:stCondLst>
                                        </p:cTn>
                                        <p:tgtEl>
                                          <p:spTgt spid="54">
                                            <p:txEl>
                                              <p:pRg st="1" end="1"/>
                                            </p:txEl>
                                          </p:spTgt>
                                        </p:tgtEl>
                                        <p:attrNameLst>
                                          <p:attrName>style.visibility</p:attrName>
                                        </p:attrNameLst>
                                      </p:cBhvr>
                                      <p:to>
                                        <p:strVal val="visible"/>
                                      </p:to>
                                    </p:set>
                                    <p:animEffect transition="in" filter="wipe(left)">
                                      <p:cBhvr>
                                        <p:cTn id="187" dur="500"/>
                                        <p:tgtEl>
                                          <p:spTgt spid="54">
                                            <p:txEl>
                                              <p:pRg st="1" end="1"/>
                                            </p:txEl>
                                          </p:spTgt>
                                        </p:tgtEl>
                                      </p:cBhvr>
                                    </p:animEffect>
                                  </p:childTnLst>
                                </p:cTn>
                              </p:par>
                            </p:childTnLst>
                          </p:cTn>
                        </p:par>
                        <p:par>
                          <p:cTn id="188" fill="hold">
                            <p:stCondLst>
                              <p:cond delay="2000"/>
                            </p:stCondLst>
                            <p:childTnLst>
                              <p:par>
                                <p:cTn id="189" presetID="22" presetClass="entr" presetSubtype="8" fill="hold" grpId="0" nodeType="afterEffect">
                                  <p:stCondLst>
                                    <p:cond delay="0"/>
                                  </p:stCondLst>
                                  <p:childTnLst>
                                    <p:set>
                                      <p:cBhvr>
                                        <p:cTn id="190" dur="1" fill="hold">
                                          <p:stCondLst>
                                            <p:cond delay="0"/>
                                          </p:stCondLst>
                                        </p:cTn>
                                        <p:tgtEl>
                                          <p:spTgt spid="54">
                                            <p:txEl>
                                              <p:pRg st="2" end="2"/>
                                            </p:txEl>
                                          </p:spTgt>
                                        </p:tgtEl>
                                        <p:attrNameLst>
                                          <p:attrName>style.visibility</p:attrName>
                                        </p:attrNameLst>
                                      </p:cBhvr>
                                      <p:to>
                                        <p:strVal val="visible"/>
                                      </p:to>
                                    </p:set>
                                    <p:animEffect transition="in" filter="wipe(left)">
                                      <p:cBhvr>
                                        <p:cTn id="191" dur="500"/>
                                        <p:tgtEl>
                                          <p:spTgt spid="54">
                                            <p:txEl>
                                              <p:pRg st="2" end="2"/>
                                            </p:txEl>
                                          </p:spTgt>
                                        </p:tgtEl>
                                      </p:cBhvr>
                                    </p:animEffect>
                                  </p:childTnLst>
                                </p:cTn>
                              </p:par>
                            </p:childTnLst>
                          </p:cTn>
                        </p:par>
                        <p:par>
                          <p:cTn id="192" fill="hold">
                            <p:stCondLst>
                              <p:cond delay="2500"/>
                            </p:stCondLst>
                            <p:childTnLst>
                              <p:par>
                                <p:cTn id="193" presetID="22" presetClass="entr" presetSubtype="8" fill="hold" grpId="0" nodeType="afterEffect">
                                  <p:stCondLst>
                                    <p:cond delay="0"/>
                                  </p:stCondLst>
                                  <p:childTnLst>
                                    <p:set>
                                      <p:cBhvr>
                                        <p:cTn id="194" dur="1" fill="hold">
                                          <p:stCondLst>
                                            <p:cond delay="0"/>
                                          </p:stCondLst>
                                        </p:cTn>
                                        <p:tgtEl>
                                          <p:spTgt spid="54">
                                            <p:txEl>
                                              <p:pRg st="3" end="3"/>
                                            </p:txEl>
                                          </p:spTgt>
                                        </p:tgtEl>
                                        <p:attrNameLst>
                                          <p:attrName>style.visibility</p:attrName>
                                        </p:attrNameLst>
                                      </p:cBhvr>
                                      <p:to>
                                        <p:strVal val="visible"/>
                                      </p:to>
                                    </p:set>
                                    <p:animEffect transition="in" filter="wipe(left)">
                                      <p:cBhvr>
                                        <p:cTn id="195" dur="500"/>
                                        <p:tgtEl>
                                          <p:spTgt spid="54">
                                            <p:txEl>
                                              <p:pRg st="3" end="3"/>
                                            </p:txEl>
                                          </p:spTgt>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56">
                                            <p:bg/>
                                          </p:spTgt>
                                        </p:tgtEl>
                                        <p:attrNameLst>
                                          <p:attrName>style.visibility</p:attrName>
                                        </p:attrNameLst>
                                      </p:cBhvr>
                                      <p:to>
                                        <p:strVal val="visible"/>
                                      </p:to>
                                    </p:set>
                                    <p:animEffect transition="in" filter="wipe(left)">
                                      <p:cBhvr>
                                        <p:cTn id="200" dur="500"/>
                                        <p:tgtEl>
                                          <p:spTgt spid="56">
                                            <p:bg/>
                                          </p:spTgt>
                                        </p:tgtEl>
                                      </p:cBhvr>
                                    </p:animEffect>
                                  </p:childTnLst>
                                </p:cTn>
                              </p:par>
                            </p:childTnLst>
                          </p:cTn>
                        </p:par>
                        <p:par>
                          <p:cTn id="201" fill="hold">
                            <p:stCondLst>
                              <p:cond delay="500"/>
                            </p:stCondLst>
                            <p:childTnLst>
                              <p:par>
                                <p:cTn id="202" presetID="22" presetClass="entr" presetSubtype="8" fill="hold" grpId="0" nodeType="afterEffect">
                                  <p:stCondLst>
                                    <p:cond delay="0"/>
                                  </p:stCondLst>
                                  <p:childTnLst>
                                    <p:set>
                                      <p:cBhvr>
                                        <p:cTn id="203" dur="1" fill="hold">
                                          <p:stCondLst>
                                            <p:cond delay="0"/>
                                          </p:stCondLst>
                                        </p:cTn>
                                        <p:tgtEl>
                                          <p:spTgt spid="56">
                                            <p:txEl>
                                              <p:pRg st="0" end="0"/>
                                            </p:txEl>
                                          </p:spTgt>
                                        </p:tgtEl>
                                        <p:attrNameLst>
                                          <p:attrName>style.visibility</p:attrName>
                                        </p:attrNameLst>
                                      </p:cBhvr>
                                      <p:to>
                                        <p:strVal val="visible"/>
                                      </p:to>
                                    </p:set>
                                    <p:animEffect transition="in" filter="wipe(left)">
                                      <p:cBhvr>
                                        <p:cTn id="204" dur="500"/>
                                        <p:tgtEl>
                                          <p:spTgt spid="56">
                                            <p:txEl>
                                              <p:pRg st="0" end="0"/>
                                            </p:txEl>
                                          </p:spTgt>
                                        </p:tgtEl>
                                      </p:cBhvr>
                                    </p:animEffect>
                                  </p:childTnLst>
                                </p:cTn>
                              </p:par>
                            </p:childTnLst>
                          </p:cTn>
                        </p:par>
                        <p:par>
                          <p:cTn id="205" fill="hold">
                            <p:stCondLst>
                              <p:cond delay="1000"/>
                            </p:stCondLst>
                            <p:childTnLst>
                              <p:par>
                                <p:cTn id="206" presetID="22" presetClass="entr" presetSubtype="8" fill="hold" grpId="0" nodeType="afterEffect">
                                  <p:stCondLst>
                                    <p:cond delay="0"/>
                                  </p:stCondLst>
                                  <p:childTnLst>
                                    <p:set>
                                      <p:cBhvr>
                                        <p:cTn id="207" dur="1" fill="hold">
                                          <p:stCondLst>
                                            <p:cond delay="0"/>
                                          </p:stCondLst>
                                        </p:cTn>
                                        <p:tgtEl>
                                          <p:spTgt spid="57">
                                            <p:bg/>
                                          </p:spTgt>
                                        </p:tgtEl>
                                        <p:attrNameLst>
                                          <p:attrName>style.visibility</p:attrName>
                                        </p:attrNameLst>
                                      </p:cBhvr>
                                      <p:to>
                                        <p:strVal val="visible"/>
                                      </p:to>
                                    </p:set>
                                    <p:animEffect transition="in" filter="wipe(left)">
                                      <p:cBhvr>
                                        <p:cTn id="208" dur="500"/>
                                        <p:tgtEl>
                                          <p:spTgt spid="57">
                                            <p:bg/>
                                          </p:spTgt>
                                        </p:tgtEl>
                                      </p:cBhvr>
                                    </p:animEffect>
                                  </p:childTnLst>
                                </p:cTn>
                              </p:par>
                            </p:childTnLst>
                          </p:cTn>
                        </p:par>
                        <p:par>
                          <p:cTn id="209" fill="hold">
                            <p:stCondLst>
                              <p:cond delay="1500"/>
                            </p:stCondLst>
                            <p:childTnLst>
                              <p:par>
                                <p:cTn id="210" presetID="22" presetClass="entr" presetSubtype="8" fill="hold" grpId="0" nodeType="afterEffect">
                                  <p:stCondLst>
                                    <p:cond delay="0"/>
                                  </p:stCondLst>
                                  <p:childTnLst>
                                    <p:set>
                                      <p:cBhvr>
                                        <p:cTn id="211" dur="1" fill="hold">
                                          <p:stCondLst>
                                            <p:cond delay="0"/>
                                          </p:stCondLst>
                                        </p:cTn>
                                        <p:tgtEl>
                                          <p:spTgt spid="57">
                                            <p:txEl>
                                              <p:pRg st="0" end="0"/>
                                            </p:txEl>
                                          </p:spTgt>
                                        </p:tgtEl>
                                        <p:attrNameLst>
                                          <p:attrName>style.visibility</p:attrName>
                                        </p:attrNameLst>
                                      </p:cBhvr>
                                      <p:to>
                                        <p:strVal val="visible"/>
                                      </p:to>
                                    </p:set>
                                    <p:animEffect transition="in" filter="wipe(left)">
                                      <p:cBhvr>
                                        <p:cTn id="212" dur="500"/>
                                        <p:tgtEl>
                                          <p:spTgt spid="57">
                                            <p:txEl>
                                              <p:pRg st="0" end="0"/>
                                            </p:txEl>
                                          </p:spTgt>
                                        </p:tgtEl>
                                      </p:cBhvr>
                                    </p:animEffect>
                                  </p:childTnLst>
                                </p:cTn>
                              </p:par>
                            </p:childTnLst>
                          </p:cTn>
                        </p:par>
                        <p:par>
                          <p:cTn id="213" fill="hold">
                            <p:stCondLst>
                              <p:cond delay="2000"/>
                            </p:stCondLst>
                            <p:childTnLst>
                              <p:par>
                                <p:cTn id="214" presetID="22" presetClass="entr" presetSubtype="8" fill="hold" grpId="0" nodeType="afterEffect">
                                  <p:stCondLst>
                                    <p:cond delay="0"/>
                                  </p:stCondLst>
                                  <p:childTnLst>
                                    <p:set>
                                      <p:cBhvr>
                                        <p:cTn id="215" dur="1" fill="hold">
                                          <p:stCondLst>
                                            <p:cond delay="0"/>
                                          </p:stCondLst>
                                        </p:cTn>
                                        <p:tgtEl>
                                          <p:spTgt spid="57">
                                            <p:txEl>
                                              <p:pRg st="1" end="1"/>
                                            </p:txEl>
                                          </p:spTgt>
                                        </p:tgtEl>
                                        <p:attrNameLst>
                                          <p:attrName>style.visibility</p:attrName>
                                        </p:attrNameLst>
                                      </p:cBhvr>
                                      <p:to>
                                        <p:strVal val="visible"/>
                                      </p:to>
                                    </p:set>
                                    <p:animEffect transition="in" filter="wipe(left)">
                                      <p:cBhvr>
                                        <p:cTn id="216" dur="500"/>
                                        <p:tgtEl>
                                          <p:spTgt spid="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animBg="1"/>
      <p:bldP spid="46" grpId="0" animBg="1"/>
      <p:bldP spid="43" grpId="0" animBg="1"/>
      <p:bldP spid="189" grpId="0" animBg="1"/>
      <p:bldP spid="11" grpId="0"/>
      <p:bldP spid="12" grpId="0"/>
      <p:bldP spid="42" grpId="0" uiExpand="1" build="p" animBg="1"/>
      <p:bldP spid="44" grpId="0" uiExpand="1" build="p" animBg="1"/>
      <p:bldP spid="45" grpId="0" uiExpand="1" build="p" animBg="1"/>
      <p:bldP spid="47" grpId="0" uiExpand="1" build="p" animBg="1"/>
      <p:bldP spid="48" grpId="0" uiExpand="1" build="p" animBg="1"/>
      <p:bldP spid="49" grpId="0" animBg="1"/>
      <p:bldP spid="50" grpId="0" uiExpand="1" build="p" animBg="1"/>
      <p:bldP spid="51" grpId="0" uiExpand="1" build="p" animBg="1"/>
      <p:bldP spid="52" grpId="0" animBg="1"/>
      <p:bldP spid="53" grpId="0" uiExpand="1" build="p" animBg="1"/>
      <p:bldP spid="54" grpId="0" uiExpand="1" build="p" animBg="1"/>
      <p:bldP spid="55" grpId="0" animBg="1"/>
      <p:bldP spid="56" grpId="0" uiExpand="1" build="p" animBg="1"/>
      <p:bldP spid="57" grpId="0" uiExpand="1" build="p" animBg="1"/>
      <p:bldP spid="76" grpId="0"/>
      <p:bldP spid="77" grpId="0"/>
      <p:bldP spid="78" grpId="0"/>
      <p:bldP spid="186" grpId="0"/>
      <p:bldP spid="187" grpId="0"/>
      <p:bldP spid="1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6ACDA5-E67C-CA1A-BBA0-02CBF933860E}"/>
              </a:ext>
            </a:extLst>
          </p:cNvPr>
          <p:cNvSpPr>
            <a:spLocks noGrp="1"/>
          </p:cNvSpPr>
          <p:nvPr>
            <p:ph idx="1"/>
          </p:nvPr>
        </p:nvSpPr>
        <p:spPr/>
        <p:txBody>
          <a:bodyPr/>
          <a:lstStyle/>
          <a:p>
            <a:r>
              <a:rPr lang="en-US" dirty="0"/>
              <a:t>The plane analogy</a:t>
            </a:r>
          </a:p>
          <a:p>
            <a:r>
              <a:rPr lang="en-US" dirty="0"/>
              <a:t>The importance of an instructionally focused DLT/BLT structure</a:t>
            </a:r>
          </a:p>
          <a:p>
            <a:r>
              <a:rPr lang="en-US" dirty="0"/>
              <a:t>Sequencing the KESA 2.0 Collaboration Process</a:t>
            </a:r>
          </a:p>
        </p:txBody>
      </p:sp>
      <p:sp>
        <p:nvSpPr>
          <p:cNvPr id="3" name="Title 2">
            <a:extLst>
              <a:ext uri="{FF2B5EF4-FFF2-40B4-BE49-F238E27FC236}">
                <a16:creationId xmlns:a16="http://schemas.microsoft.com/office/drawing/2014/main" id="{E5345752-836E-BA0D-F9DA-CDEC455A64CF}"/>
              </a:ext>
            </a:extLst>
          </p:cNvPr>
          <p:cNvSpPr>
            <a:spLocks noGrp="1"/>
          </p:cNvSpPr>
          <p:nvPr>
            <p:ph type="title"/>
          </p:nvPr>
        </p:nvSpPr>
        <p:spPr/>
        <p:txBody>
          <a:bodyPr/>
          <a:lstStyle/>
          <a:p>
            <a:r>
              <a:rPr lang="en-US" dirty="0"/>
              <a:t>Execution</a:t>
            </a:r>
          </a:p>
        </p:txBody>
      </p:sp>
    </p:spTree>
    <p:extLst>
      <p:ext uri="{BB962C8B-B14F-4D97-AF65-F5344CB8AC3E}">
        <p14:creationId xmlns:p14="http://schemas.microsoft.com/office/powerpoint/2010/main" val="150103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9B8535-5A96-CA64-98C7-C6364E6D7D21}"/>
              </a:ext>
            </a:extLst>
          </p:cNvPr>
          <p:cNvSpPr>
            <a:spLocks noGrp="1"/>
          </p:cNvSpPr>
          <p:nvPr>
            <p:ph type="title"/>
          </p:nvPr>
        </p:nvSpPr>
        <p:spPr/>
        <p:txBody>
          <a:bodyPr/>
          <a:lstStyle/>
          <a:p>
            <a:r>
              <a:rPr lang="en-US" dirty="0"/>
              <a:t>KESA 2.0 Collaboration</a:t>
            </a:r>
          </a:p>
        </p:txBody>
      </p:sp>
      <p:sp>
        <p:nvSpPr>
          <p:cNvPr id="4" name="Rectangle 3">
            <a:extLst>
              <a:ext uri="{FF2B5EF4-FFF2-40B4-BE49-F238E27FC236}">
                <a16:creationId xmlns:a16="http://schemas.microsoft.com/office/drawing/2014/main" id="{BDDB348A-B57B-728C-9BF2-378C83B8916E}"/>
              </a:ext>
            </a:extLst>
          </p:cNvPr>
          <p:cNvSpPr/>
          <p:nvPr/>
        </p:nvSpPr>
        <p:spPr>
          <a:xfrm>
            <a:off x="379562" y="1535502"/>
            <a:ext cx="3131389" cy="462375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p>
        </p:txBody>
      </p:sp>
      <p:sp>
        <p:nvSpPr>
          <p:cNvPr id="5" name="Rectangle 4">
            <a:extLst>
              <a:ext uri="{FF2B5EF4-FFF2-40B4-BE49-F238E27FC236}">
                <a16:creationId xmlns:a16="http://schemas.microsoft.com/office/drawing/2014/main" id="{0E8472B7-95CB-A1D5-86B5-D09E6FB5C113}"/>
              </a:ext>
            </a:extLst>
          </p:cNvPr>
          <p:cNvSpPr/>
          <p:nvPr/>
        </p:nvSpPr>
        <p:spPr>
          <a:xfrm>
            <a:off x="4530305" y="1535502"/>
            <a:ext cx="3131389" cy="462375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p>
        </p:txBody>
      </p:sp>
      <p:sp>
        <p:nvSpPr>
          <p:cNvPr id="6" name="Rectangle 5">
            <a:extLst>
              <a:ext uri="{FF2B5EF4-FFF2-40B4-BE49-F238E27FC236}">
                <a16:creationId xmlns:a16="http://schemas.microsoft.com/office/drawing/2014/main" id="{1594CDB4-7133-8BC0-5DCF-981DCEC48070}"/>
              </a:ext>
            </a:extLst>
          </p:cNvPr>
          <p:cNvSpPr/>
          <p:nvPr/>
        </p:nvSpPr>
        <p:spPr>
          <a:xfrm>
            <a:off x="8681048" y="1535502"/>
            <a:ext cx="3131389" cy="462375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a:p>
        </p:txBody>
      </p:sp>
      <p:sp>
        <p:nvSpPr>
          <p:cNvPr id="7" name="Arrow: Right 6">
            <a:extLst>
              <a:ext uri="{FF2B5EF4-FFF2-40B4-BE49-F238E27FC236}">
                <a16:creationId xmlns:a16="http://schemas.microsoft.com/office/drawing/2014/main" id="{7B03B171-A74C-EA0F-EAFD-6F1034DB5809}"/>
              </a:ext>
            </a:extLst>
          </p:cNvPr>
          <p:cNvSpPr/>
          <p:nvPr/>
        </p:nvSpPr>
        <p:spPr>
          <a:xfrm>
            <a:off x="3666226" y="3336266"/>
            <a:ext cx="776378" cy="882636"/>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600"/>
          </a:p>
        </p:txBody>
      </p:sp>
      <p:sp>
        <p:nvSpPr>
          <p:cNvPr id="8" name="Arrow: Right 7">
            <a:extLst>
              <a:ext uri="{FF2B5EF4-FFF2-40B4-BE49-F238E27FC236}">
                <a16:creationId xmlns:a16="http://schemas.microsoft.com/office/drawing/2014/main" id="{B465DC1B-9D72-E4A6-DF03-99F8CBC647AB}"/>
              </a:ext>
            </a:extLst>
          </p:cNvPr>
          <p:cNvSpPr/>
          <p:nvPr/>
        </p:nvSpPr>
        <p:spPr>
          <a:xfrm>
            <a:off x="7783182" y="3336266"/>
            <a:ext cx="776378" cy="882636"/>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600"/>
          </a:p>
        </p:txBody>
      </p:sp>
      <p:sp>
        <p:nvSpPr>
          <p:cNvPr id="9" name="TextBox 8">
            <a:extLst>
              <a:ext uri="{FF2B5EF4-FFF2-40B4-BE49-F238E27FC236}">
                <a16:creationId xmlns:a16="http://schemas.microsoft.com/office/drawing/2014/main" id="{9AD964B0-5C34-2084-D81A-10A6B23BD053}"/>
              </a:ext>
            </a:extLst>
          </p:cNvPr>
          <p:cNvSpPr txBox="1"/>
          <p:nvPr/>
        </p:nvSpPr>
        <p:spPr>
          <a:xfrm>
            <a:off x="3510951" y="2905498"/>
            <a:ext cx="1019354" cy="338554"/>
          </a:xfrm>
          <a:prstGeom prst="rect">
            <a:avLst/>
          </a:prstGeom>
          <a:noFill/>
        </p:spPr>
        <p:txBody>
          <a:bodyPr wrap="square" rtlCol="0">
            <a:spAutoFit/>
          </a:bodyPr>
          <a:lstStyle/>
          <a:p>
            <a:r>
              <a:rPr lang="en-US" sz="1600" b="1" dirty="0"/>
              <a:t>60 Days</a:t>
            </a:r>
          </a:p>
        </p:txBody>
      </p:sp>
      <p:sp>
        <p:nvSpPr>
          <p:cNvPr id="10" name="TextBox 9">
            <a:extLst>
              <a:ext uri="{FF2B5EF4-FFF2-40B4-BE49-F238E27FC236}">
                <a16:creationId xmlns:a16="http://schemas.microsoft.com/office/drawing/2014/main" id="{B79BAAAF-A69C-E9A3-DC86-B0501B47A286}"/>
              </a:ext>
            </a:extLst>
          </p:cNvPr>
          <p:cNvSpPr txBox="1"/>
          <p:nvPr/>
        </p:nvSpPr>
        <p:spPr>
          <a:xfrm>
            <a:off x="7661694" y="2905498"/>
            <a:ext cx="1019354" cy="338554"/>
          </a:xfrm>
          <a:prstGeom prst="rect">
            <a:avLst/>
          </a:prstGeom>
          <a:noFill/>
        </p:spPr>
        <p:txBody>
          <a:bodyPr wrap="square" rtlCol="0">
            <a:spAutoFit/>
          </a:bodyPr>
          <a:lstStyle/>
          <a:p>
            <a:r>
              <a:rPr lang="en-US" sz="1600" b="1" dirty="0"/>
              <a:t>60 Days</a:t>
            </a:r>
          </a:p>
        </p:txBody>
      </p:sp>
      <p:sp>
        <p:nvSpPr>
          <p:cNvPr id="11" name="TextBox 10">
            <a:extLst>
              <a:ext uri="{FF2B5EF4-FFF2-40B4-BE49-F238E27FC236}">
                <a16:creationId xmlns:a16="http://schemas.microsoft.com/office/drawing/2014/main" id="{BD808399-5918-18DB-33D8-9D6D0081E61B}"/>
              </a:ext>
            </a:extLst>
          </p:cNvPr>
          <p:cNvSpPr txBox="1"/>
          <p:nvPr/>
        </p:nvSpPr>
        <p:spPr>
          <a:xfrm>
            <a:off x="556403" y="1690688"/>
            <a:ext cx="2777706" cy="338554"/>
          </a:xfrm>
          <a:prstGeom prst="rect">
            <a:avLst/>
          </a:prstGeom>
          <a:noFill/>
        </p:spPr>
        <p:txBody>
          <a:bodyPr wrap="square" rtlCol="0">
            <a:spAutoFit/>
          </a:bodyPr>
          <a:lstStyle/>
          <a:p>
            <a:pPr algn="ctr"/>
            <a:r>
              <a:rPr lang="en-US" sz="1600" b="1" dirty="0">
                <a:solidFill>
                  <a:schemeClr val="bg2"/>
                </a:solidFill>
              </a:rPr>
              <a:t>District Leadership Teams</a:t>
            </a:r>
          </a:p>
        </p:txBody>
      </p:sp>
      <p:sp>
        <p:nvSpPr>
          <p:cNvPr id="12" name="TextBox 11">
            <a:extLst>
              <a:ext uri="{FF2B5EF4-FFF2-40B4-BE49-F238E27FC236}">
                <a16:creationId xmlns:a16="http://schemas.microsoft.com/office/drawing/2014/main" id="{28460AD5-EB25-81BF-31D1-2166CF484426}"/>
              </a:ext>
            </a:extLst>
          </p:cNvPr>
          <p:cNvSpPr txBox="1"/>
          <p:nvPr/>
        </p:nvSpPr>
        <p:spPr>
          <a:xfrm>
            <a:off x="534837" y="2691442"/>
            <a:ext cx="2777706" cy="1815882"/>
          </a:xfrm>
          <a:prstGeom prst="rect">
            <a:avLst/>
          </a:prstGeom>
          <a:noFill/>
        </p:spPr>
        <p:txBody>
          <a:bodyPr wrap="square" rtlCol="0">
            <a:spAutoFit/>
          </a:bodyPr>
          <a:lstStyle/>
          <a:p>
            <a:r>
              <a:rPr lang="en-US" sz="1600" b="1" dirty="0">
                <a:solidFill>
                  <a:schemeClr val="bg2"/>
                </a:solidFill>
              </a:rPr>
              <a:t>Review Guided Reflective Questions in Preparation for School Improvement Day</a:t>
            </a:r>
          </a:p>
          <a:p>
            <a:endParaRPr lang="en-US" sz="1600" b="1" dirty="0">
              <a:solidFill>
                <a:schemeClr val="bg2"/>
              </a:solidFill>
            </a:endParaRPr>
          </a:p>
          <a:p>
            <a:r>
              <a:rPr lang="en-US" sz="1600" b="1" dirty="0">
                <a:solidFill>
                  <a:schemeClr val="bg2"/>
                </a:solidFill>
              </a:rPr>
              <a:t>Review the School Improvement Day Agenda and Expectations</a:t>
            </a:r>
          </a:p>
        </p:txBody>
      </p:sp>
      <p:sp>
        <p:nvSpPr>
          <p:cNvPr id="13" name="TextBox 12">
            <a:extLst>
              <a:ext uri="{FF2B5EF4-FFF2-40B4-BE49-F238E27FC236}">
                <a16:creationId xmlns:a16="http://schemas.microsoft.com/office/drawing/2014/main" id="{B330421D-5898-F837-4F48-6F4B570DF5BC}"/>
              </a:ext>
            </a:extLst>
          </p:cNvPr>
          <p:cNvSpPr txBox="1"/>
          <p:nvPr/>
        </p:nvSpPr>
        <p:spPr>
          <a:xfrm>
            <a:off x="4707146" y="1690688"/>
            <a:ext cx="2777706" cy="584775"/>
          </a:xfrm>
          <a:prstGeom prst="rect">
            <a:avLst/>
          </a:prstGeom>
          <a:noFill/>
        </p:spPr>
        <p:txBody>
          <a:bodyPr wrap="square" rtlCol="0">
            <a:spAutoFit/>
          </a:bodyPr>
          <a:lstStyle/>
          <a:p>
            <a:pPr algn="ctr"/>
            <a:r>
              <a:rPr lang="en-US" sz="1600" b="1" dirty="0">
                <a:solidFill>
                  <a:schemeClr val="bg2"/>
                </a:solidFill>
              </a:rPr>
              <a:t>School Improvement Day with Like Systems</a:t>
            </a:r>
          </a:p>
        </p:txBody>
      </p:sp>
      <p:sp>
        <p:nvSpPr>
          <p:cNvPr id="15" name="TextBox 14">
            <a:extLst>
              <a:ext uri="{FF2B5EF4-FFF2-40B4-BE49-F238E27FC236}">
                <a16:creationId xmlns:a16="http://schemas.microsoft.com/office/drawing/2014/main" id="{15334A00-428B-4368-6F16-7E80812433C9}"/>
              </a:ext>
            </a:extLst>
          </p:cNvPr>
          <p:cNvSpPr txBox="1"/>
          <p:nvPr/>
        </p:nvSpPr>
        <p:spPr>
          <a:xfrm>
            <a:off x="8857891" y="1690688"/>
            <a:ext cx="2777706" cy="338554"/>
          </a:xfrm>
          <a:prstGeom prst="rect">
            <a:avLst/>
          </a:prstGeom>
          <a:noFill/>
        </p:spPr>
        <p:txBody>
          <a:bodyPr wrap="square" rtlCol="0">
            <a:spAutoFit/>
          </a:bodyPr>
          <a:lstStyle/>
          <a:p>
            <a:pPr algn="ctr"/>
            <a:r>
              <a:rPr lang="en-US" sz="1600" b="1" dirty="0">
                <a:solidFill>
                  <a:schemeClr val="bg2"/>
                </a:solidFill>
              </a:rPr>
              <a:t>School Community</a:t>
            </a:r>
          </a:p>
        </p:txBody>
      </p:sp>
      <p:sp>
        <p:nvSpPr>
          <p:cNvPr id="16" name="TextBox 15">
            <a:extLst>
              <a:ext uri="{FF2B5EF4-FFF2-40B4-BE49-F238E27FC236}">
                <a16:creationId xmlns:a16="http://schemas.microsoft.com/office/drawing/2014/main" id="{FAD83799-0A47-AA22-B28C-0BE0B6149F1B}"/>
              </a:ext>
            </a:extLst>
          </p:cNvPr>
          <p:cNvSpPr txBox="1"/>
          <p:nvPr/>
        </p:nvSpPr>
        <p:spPr>
          <a:xfrm>
            <a:off x="8879457" y="2754807"/>
            <a:ext cx="2777706" cy="1569660"/>
          </a:xfrm>
          <a:prstGeom prst="rect">
            <a:avLst/>
          </a:prstGeom>
          <a:noFill/>
        </p:spPr>
        <p:txBody>
          <a:bodyPr wrap="square" rtlCol="0">
            <a:spAutoFit/>
          </a:bodyPr>
          <a:lstStyle/>
          <a:p>
            <a:r>
              <a:rPr lang="en-US" sz="1600" b="1" dirty="0">
                <a:solidFill>
                  <a:schemeClr val="bg2"/>
                </a:solidFill>
              </a:rPr>
              <a:t>Engage BOE, Staff, and Broader Community to Finalize Priorities</a:t>
            </a:r>
          </a:p>
          <a:p>
            <a:endParaRPr lang="en-US" sz="1600" b="1" dirty="0">
              <a:solidFill>
                <a:schemeClr val="bg2"/>
              </a:solidFill>
            </a:endParaRPr>
          </a:p>
          <a:p>
            <a:r>
              <a:rPr lang="en-US" sz="1600" b="1" dirty="0">
                <a:solidFill>
                  <a:schemeClr val="bg2"/>
                </a:solidFill>
              </a:rPr>
              <a:t>Submit Action Plan and Begin Implementation</a:t>
            </a:r>
          </a:p>
        </p:txBody>
      </p:sp>
      <p:sp>
        <p:nvSpPr>
          <p:cNvPr id="17" name="TextBox 16">
            <a:extLst>
              <a:ext uri="{FF2B5EF4-FFF2-40B4-BE49-F238E27FC236}">
                <a16:creationId xmlns:a16="http://schemas.microsoft.com/office/drawing/2014/main" id="{5DE6A0C4-034A-C807-889F-E3E736D72C39}"/>
              </a:ext>
            </a:extLst>
          </p:cNvPr>
          <p:cNvSpPr txBox="1"/>
          <p:nvPr/>
        </p:nvSpPr>
        <p:spPr>
          <a:xfrm>
            <a:off x="4707147" y="2754807"/>
            <a:ext cx="2777706" cy="2800767"/>
          </a:xfrm>
          <a:prstGeom prst="rect">
            <a:avLst/>
          </a:prstGeom>
          <a:noFill/>
        </p:spPr>
        <p:txBody>
          <a:bodyPr wrap="square" rtlCol="0">
            <a:spAutoFit/>
          </a:bodyPr>
          <a:lstStyle/>
          <a:p>
            <a:r>
              <a:rPr lang="en-US" sz="1600" b="1" dirty="0">
                <a:solidFill>
                  <a:schemeClr val="bg2"/>
                </a:solidFill>
              </a:rPr>
              <a:t>Review Data</a:t>
            </a:r>
          </a:p>
          <a:p>
            <a:endParaRPr lang="en-US" sz="1600" b="1" dirty="0">
              <a:solidFill>
                <a:schemeClr val="bg2"/>
              </a:solidFill>
            </a:endParaRPr>
          </a:p>
          <a:p>
            <a:r>
              <a:rPr lang="en-US" sz="1600" b="1" dirty="0">
                <a:solidFill>
                  <a:schemeClr val="bg2"/>
                </a:solidFill>
              </a:rPr>
              <a:t>Facilitate Protocol Questions to Help Systems Set Direction</a:t>
            </a:r>
          </a:p>
          <a:p>
            <a:endParaRPr lang="en-US" sz="1600" b="1" dirty="0">
              <a:solidFill>
                <a:schemeClr val="bg2"/>
              </a:solidFill>
            </a:endParaRPr>
          </a:p>
          <a:p>
            <a:r>
              <a:rPr lang="en-US" sz="1600" b="1" dirty="0">
                <a:solidFill>
                  <a:schemeClr val="bg2"/>
                </a:solidFill>
              </a:rPr>
              <a:t>Review Action Planning Process</a:t>
            </a:r>
          </a:p>
          <a:p>
            <a:endParaRPr lang="en-US" sz="1600" b="1" dirty="0">
              <a:solidFill>
                <a:schemeClr val="bg2"/>
              </a:solidFill>
            </a:endParaRPr>
          </a:p>
          <a:p>
            <a:r>
              <a:rPr lang="en-US" sz="1600" b="1" dirty="0">
                <a:solidFill>
                  <a:schemeClr val="bg2"/>
                </a:solidFill>
              </a:rPr>
              <a:t>Establish School Community Engagement Plan</a:t>
            </a:r>
          </a:p>
        </p:txBody>
      </p:sp>
    </p:spTree>
    <p:extLst>
      <p:ext uri="{BB962C8B-B14F-4D97-AF65-F5344CB8AC3E}">
        <p14:creationId xmlns:p14="http://schemas.microsoft.com/office/powerpoint/2010/main" val="332704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269436-63DF-168B-7253-591835724329}"/>
              </a:ext>
            </a:extLst>
          </p:cNvPr>
          <p:cNvSpPr>
            <a:spLocks noGrp="1"/>
          </p:cNvSpPr>
          <p:nvPr>
            <p:ph idx="1"/>
          </p:nvPr>
        </p:nvSpPr>
        <p:spPr>
          <a:xfrm>
            <a:off x="838200" y="1644073"/>
            <a:ext cx="11039856" cy="4532890"/>
          </a:xfrm>
        </p:spPr>
        <p:txBody>
          <a:bodyPr/>
          <a:lstStyle/>
          <a:p>
            <a:r>
              <a:rPr lang="en-US" sz="2600" dirty="0"/>
              <a:t>Why are we doing this work?</a:t>
            </a:r>
          </a:p>
          <a:p>
            <a:r>
              <a:rPr lang="en-US" sz="2600" dirty="0"/>
              <a:t>What is the work we are doing?</a:t>
            </a:r>
          </a:p>
          <a:p>
            <a:r>
              <a:rPr lang="en-US" sz="2600" dirty="0"/>
              <a:t>How will we do this work?</a:t>
            </a:r>
          </a:p>
          <a:p>
            <a:r>
              <a:rPr lang="en-US" sz="2600" dirty="0"/>
              <a:t>What are the components of the School Improvement Model?</a:t>
            </a:r>
          </a:p>
          <a:p>
            <a:r>
              <a:rPr lang="en-US" sz="2600" dirty="0"/>
              <a:t>What component shapes adult behaviors?</a:t>
            </a:r>
          </a:p>
          <a:p>
            <a:r>
              <a:rPr lang="en-US" sz="2600" dirty="0"/>
              <a:t>What component is associated with action?</a:t>
            </a:r>
          </a:p>
          <a:p>
            <a:r>
              <a:rPr lang="en-US" sz="2600" dirty="0"/>
              <a:t>What component tells us if we are making progress with the action?</a:t>
            </a:r>
          </a:p>
          <a:p>
            <a:endParaRPr lang="en-US" sz="2600" dirty="0"/>
          </a:p>
          <a:p>
            <a:r>
              <a:rPr lang="en-US" sz="2600" dirty="0"/>
              <a:t>What are your impressions of everything you have heard so far?</a:t>
            </a:r>
          </a:p>
          <a:p>
            <a:endParaRPr lang="en-US" dirty="0"/>
          </a:p>
          <a:p>
            <a:endParaRPr lang="en-US" dirty="0"/>
          </a:p>
        </p:txBody>
      </p:sp>
      <p:sp>
        <p:nvSpPr>
          <p:cNvPr id="3" name="Title 2">
            <a:extLst>
              <a:ext uri="{FF2B5EF4-FFF2-40B4-BE49-F238E27FC236}">
                <a16:creationId xmlns:a16="http://schemas.microsoft.com/office/drawing/2014/main" id="{B0659018-80BD-C1B0-7656-73AE8E236A14}"/>
              </a:ext>
            </a:extLst>
          </p:cNvPr>
          <p:cNvSpPr>
            <a:spLocks noGrp="1"/>
          </p:cNvSpPr>
          <p:nvPr>
            <p:ph type="title"/>
          </p:nvPr>
        </p:nvSpPr>
        <p:spPr/>
        <p:txBody>
          <a:bodyPr/>
          <a:lstStyle/>
          <a:p>
            <a:r>
              <a:rPr lang="en-US" dirty="0"/>
              <a:t>Check for Understanding</a:t>
            </a:r>
          </a:p>
        </p:txBody>
      </p:sp>
    </p:spTree>
    <p:extLst>
      <p:ext uri="{BB962C8B-B14F-4D97-AF65-F5344CB8AC3E}">
        <p14:creationId xmlns:p14="http://schemas.microsoft.com/office/powerpoint/2010/main" val="27946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5880B-DFF1-B17F-67B8-3D5320E9A59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E1877152-03F0-797F-C39A-C981E4D2D07F}"/>
              </a:ext>
            </a:extLst>
          </p:cNvPr>
          <p:cNvSpPr>
            <a:spLocks noGrp="1"/>
          </p:cNvSpPr>
          <p:nvPr>
            <p:ph type="title"/>
          </p:nvPr>
        </p:nvSpPr>
        <p:spPr/>
        <p:txBody>
          <a:bodyPr/>
          <a:lstStyle/>
          <a:p>
            <a:r>
              <a:rPr lang="en-US" dirty="0"/>
              <a:t>TNTP Instructional Materials Survey</a:t>
            </a:r>
          </a:p>
        </p:txBody>
      </p:sp>
    </p:spTree>
    <p:extLst>
      <p:ext uri="{BB962C8B-B14F-4D97-AF65-F5344CB8AC3E}">
        <p14:creationId xmlns:p14="http://schemas.microsoft.com/office/powerpoint/2010/main" val="208039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3312767" y="4595367"/>
            <a:ext cx="8879600" cy="891200"/>
          </a:xfrm>
          <a:prstGeom prst="rect">
            <a:avLst/>
          </a:prstGeom>
        </p:spPr>
        <p:txBody>
          <a:bodyPr spcFirstLastPara="1" vert="horz" wrap="square" lIns="91433" tIns="45700" rIns="91433" bIns="45700" rtlCol="0" anchor="t" anchorCtr="0">
            <a:noAutofit/>
          </a:bodyPr>
          <a:lstStyle/>
          <a:p>
            <a:r>
              <a:rPr lang="en" sz="5467"/>
              <a:t>KSDE Program Managers April 19, 2024</a:t>
            </a:r>
            <a:endParaRPr sz="5467"/>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A377E1-5F05-AAC8-33DD-2847F5DF33C1}"/>
              </a:ext>
            </a:extLst>
          </p:cNvPr>
          <p:cNvSpPr>
            <a:spLocks noGrp="1"/>
          </p:cNvSpPr>
          <p:nvPr>
            <p:ph idx="1"/>
          </p:nvPr>
        </p:nvSpPr>
        <p:spPr/>
        <p:txBody>
          <a:bodyPr>
            <a:normAutofit/>
          </a:bodyPr>
          <a:lstStyle/>
          <a:p>
            <a:r>
              <a:rPr lang="en-US" dirty="0"/>
              <a:t>School Improvement in Kansas and KESA 2.0</a:t>
            </a:r>
          </a:p>
          <a:p>
            <a:r>
              <a:rPr lang="en-US" dirty="0"/>
              <a:t>The role of High-Quality Instructional Materials (HQIM)</a:t>
            </a:r>
          </a:p>
          <a:p>
            <a:r>
              <a:rPr lang="en-US" dirty="0"/>
              <a:t>Standards Alignment and the Program Managers</a:t>
            </a:r>
          </a:p>
          <a:p>
            <a:endParaRPr lang="en-US" sz="3600" b="1" dirty="0"/>
          </a:p>
        </p:txBody>
      </p:sp>
      <p:sp>
        <p:nvSpPr>
          <p:cNvPr id="4" name="Title 3">
            <a:extLst>
              <a:ext uri="{FF2B5EF4-FFF2-40B4-BE49-F238E27FC236}">
                <a16:creationId xmlns:a16="http://schemas.microsoft.com/office/drawing/2014/main" id="{30DC1C5F-ABA9-39B7-2A6C-E31D824B7272}"/>
              </a:ext>
            </a:extLst>
          </p:cNvPr>
          <p:cNvSpPr>
            <a:spLocks noGrp="1"/>
          </p:cNvSpPr>
          <p:nvPr>
            <p:ph type="title"/>
          </p:nvPr>
        </p:nvSpPr>
        <p:spPr/>
        <p:txBody>
          <a:bodyPr/>
          <a:lstStyle/>
          <a:p>
            <a:r>
              <a:rPr lang="en-US" dirty="0"/>
              <a:t>School Improvement in Kansas</a:t>
            </a:r>
          </a:p>
        </p:txBody>
      </p:sp>
    </p:spTree>
    <p:extLst>
      <p:ext uri="{BB962C8B-B14F-4D97-AF65-F5344CB8AC3E}">
        <p14:creationId xmlns:p14="http://schemas.microsoft.com/office/powerpoint/2010/main" val="3000180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15600" y="593367"/>
            <a:ext cx="9882400" cy="763600"/>
          </a:xfrm>
          <a:prstGeom prst="rect">
            <a:avLst/>
          </a:prstGeom>
        </p:spPr>
        <p:txBody>
          <a:bodyPr spcFirstLastPara="1" vert="horz" wrap="square" lIns="91433" tIns="45700" rIns="91433" bIns="45700" rtlCol="0" anchor="ctr" anchorCtr="0">
            <a:noAutofit/>
          </a:bodyPr>
          <a:lstStyle/>
          <a:p>
            <a:r>
              <a:rPr lang="en"/>
              <a:t>Standards Alignment</a:t>
            </a:r>
            <a:endParaRPr/>
          </a:p>
        </p:txBody>
      </p:sp>
      <p:sp>
        <p:nvSpPr>
          <p:cNvPr id="131" name="Google Shape;131;p20"/>
          <p:cNvSpPr txBox="1">
            <a:spLocks noGrp="1"/>
          </p:cNvSpPr>
          <p:nvPr>
            <p:ph type="body" idx="1"/>
          </p:nvPr>
        </p:nvSpPr>
        <p:spPr>
          <a:xfrm>
            <a:off x="415600" y="1536633"/>
            <a:ext cx="9882400" cy="4555200"/>
          </a:xfrm>
          <a:prstGeom prst="rect">
            <a:avLst/>
          </a:prstGeom>
        </p:spPr>
        <p:txBody>
          <a:bodyPr spcFirstLastPara="1" vert="horz" wrap="square" lIns="91433" tIns="45700" rIns="91433" bIns="45700" rtlCol="0" anchor="t" anchorCtr="0">
            <a:noAutofit/>
          </a:bodyPr>
          <a:lstStyle/>
          <a:p>
            <a:pPr marL="0" indent="0">
              <a:buNone/>
            </a:pPr>
            <a:r>
              <a:rPr lang="en"/>
              <a:t>"We align lessons, instruction and materials to Kansas standards and clearly identify what students must know and be able to do. This includes interpersonal, intrapersonal and cognitive skills in PreK-12."</a:t>
            </a:r>
            <a:endParaRPr/>
          </a:p>
          <a:p>
            <a:pPr marL="0" indent="0">
              <a:buNone/>
            </a:pPr>
            <a:endParaRPr/>
          </a:p>
          <a:p>
            <a:pPr marL="0" indent="0">
              <a:buNone/>
            </a:pPr>
            <a:r>
              <a:rPr lang="en"/>
              <a:t>This is the focus for 2024-2025 school year.</a:t>
            </a:r>
            <a:endParaRPr/>
          </a:p>
        </p:txBody>
      </p:sp>
      <p:pic>
        <p:nvPicPr>
          <p:cNvPr id="132" name="Google Shape;132;p20"/>
          <p:cNvPicPr preferRelativeResize="0"/>
          <p:nvPr/>
        </p:nvPicPr>
        <p:blipFill>
          <a:blip r:embed="rId3">
            <a:alphaModFix/>
          </a:blip>
          <a:stretch>
            <a:fillRect/>
          </a:stretch>
        </p:blipFill>
        <p:spPr>
          <a:xfrm>
            <a:off x="8548775" y="3429001"/>
            <a:ext cx="3384551" cy="2247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415600" y="390167"/>
            <a:ext cx="9882400" cy="763600"/>
          </a:xfrm>
          <a:prstGeom prst="rect">
            <a:avLst/>
          </a:prstGeom>
        </p:spPr>
        <p:txBody>
          <a:bodyPr spcFirstLastPara="1" vert="horz" wrap="square" lIns="91433" tIns="45700" rIns="91433" bIns="45700" rtlCol="0" anchor="ctr" anchorCtr="0">
            <a:noAutofit/>
          </a:bodyPr>
          <a:lstStyle/>
          <a:p>
            <a:r>
              <a:rPr lang="en"/>
              <a:t>Diamond Discussion Model</a:t>
            </a:r>
            <a:endParaRPr/>
          </a:p>
        </p:txBody>
      </p:sp>
      <p:sp>
        <p:nvSpPr>
          <p:cNvPr id="138" name="Google Shape;138;p21"/>
          <p:cNvSpPr txBox="1">
            <a:spLocks noGrp="1"/>
          </p:cNvSpPr>
          <p:nvPr>
            <p:ph type="body" idx="1"/>
          </p:nvPr>
        </p:nvSpPr>
        <p:spPr>
          <a:xfrm>
            <a:off x="415600" y="1333433"/>
            <a:ext cx="9140400" cy="4555200"/>
          </a:xfrm>
          <a:prstGeom prst="rect">
            <a:avLst/>
          </a:prstGeom>
        </p:spPr>
        <p:txBody>
          <a:bodyPr spcFirstLastPara="1" vert="horz" wrap="square" lIns="91433" tIns="45700" rIns="91433" bIns="45700" rtlCol="0" anchor="t" anchorCtr="0">
            <a:noAutofit/>
          </a:bodyPr>
          <a:lstStyle/>
          <a:p>
            <a:pPr>
              <a:lnSpc>
                <a:spcPct val="115000"/>
              </a:lnSpc>
              <a:buClr>
                <a:schemeClr val="accent3"/>
              </a:buClr>
              <a:buAutoNum type="arabicPeriod"/>
            </a:pPr>
            <a:r>
              <a:rPr lang="en"/>
              <a:t>Silent thinking and writing time. Only write in your "corner" (3 Minutes)</a:t>
            </a:r>
            <a:endParaRPr/>
          </a:p>
          <a:p>
            <a:pPr>
              <a:lnSpc>
                <a:spcPct val="115000"/>
              </a:lnSpc>
              <a:spcBef>
                <a:spcPts val="0"/>
              </a:spcBef>
              <a:buClr>
                <a:schemeClr val="accent3"/>
              </a:buClr>
              <a:buAutoNum type="arabicPeriod"/>
            </a:pPr>
            <a:r>
              <a:rPr lang="en"/>
              <a:t>Each member will read their response to the group (and you can add on while you speak) </a:t>
            </a:r>
            <a:br>
              <a:rPr lang="en"/>
            </a:br>
            <a:r>
              <a:rPr lang="en"/>
              <a:t>(1 Minute each).</a:t>
            </a:r>
            <a:endParaRPr/>
          </a:p>
          <a:p>
            <a:pPr>
              <a:lnSpc>
                <a:spcPct val="115000"/>
              </a:lnSpc>
              <a:spcBef>
                <a:spcPts val="0"/>
              </a:spcBef>
              <a:buClr>
                <a:schemeClr val="accent3"/>
              </a:buClr>
              <a:buAutoNum type="arabicPeriod"/>
            </a:pPr>
            <a:r>
              <a:rPr lang="en"/>
              <a:t>One student writes/types a summary in the diamond of what the group agreed / disagreed on. Group members help the writer include all of the important details that your group discussed.</a:t>
            </a:r>
            <a:endParaRPr/>
          </a:p>
        </p:txBody>
      </p:sp>
      <p:pic>
        <p:nvPicPr>
          <p:cNvPr id="139" name="Google Shape;139;p21"/>
          <p:cNvPicPr preferRelativeResize="0"/>
          <p:nvPr/>
        </p:nvPicPr>
        <p:blipFill>
          <a:blip r:embed="rId3">
            <a:alphaModFix/>
          </a:blip>
          <a:stretch>
            <a:fillRect/>
          </a:stretch>
        </p:blipFill>
        <p:spPr>
          <a:xfrm>
            <a:off x="9853300" y="3872485"/>
            <a:ext cx="1930400" cy="1968500"/>
          </a:xfrm>
          <a:prstGeom prst="rect">
            <a:avLst/>
          </a:prstGeom>
          <a:noFill/>
          <a:ln>
            <a:noFill/>
          </a:ln>
        </p:spPr>
      </p:pic>
      <p:pic>
        <p:nvPicPr>
          <p:cNvPr id="140" name="Google Shape;140;p21"/>
          <p:cNvPicPr preferRelativeResize="0"/>
          <p:nvPr/>
        </p:nvPicPr>
        <p:blipFill>
          <a:blip r:embed="rId4">
            <a:alphaModFix/>
          </a:blip>
          <a:stretch>
            <a:fillRect/>
          </a:stretch>
        </p:blipFill>
        <p:spPr>
          <a:xfrm>
            <a:off x="9759200" y="1356967"/>
            <a:ext cx="2229600" cy="2229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p:nvPr/>
        </p:nvSpPr>
        <p:spPr>
          <a:xfrm>
            <a:off x="1233" y="2533"/>
            <a:ext cx="12192000" cy="6858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Open Sans Light"/>
              <a:ea typeface="Open Sans Light"/>
              <a:cs typeface="Open Sans Light"/>
              <a:sym typeface="Open Sans Light"/>
            </a:endParaRPr>
          </a:p>
        </p:txBody>
      </p:sp>
      <p:sp>
        <p:nvSpPr>
          <p:cNvPr id="146" name="Google Shape;146;p22"/>
          <p:cNvSpPr/>
          <p:nvPr/>
        </p:nvSpPr>
        <p:spPr>
          <a:xfrm>
            <a:off x="-67" y="133"/>
            <a:ext cx="12192000" cy="6858000"/>
          </a:xfrm>
          <a:prstGeom prst="diamond">
            <a:avLst/>
          </a:prstGeom>
          <a:solidFill>
            <a:srgbClr val="FFFFFF"/>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2400" b="1">
              <a:latin typeface="Open Sans"/>
              <a:ea typeface="Open Sans"/>
              <a:cs typeface="Open Sans"/>
              <a:sym typeface="Open Sans"/>
            </a:endParaRPr>
          </a:p>
        </p:txBody>
      </p:sp>
      <p:sp>
        <p:nvSpPr>
          <p:cNvPr id="147" name="Google Shape;147;p22"/>
          <p:cNvSpPr txBox="1"/>
          <p:nvPr/>
        </p:nvSpPr>
        <p:spPr>
          <a:xfrm rot="-1769521">
            <a:off x="8715931" y="4679466"/>
            <a:ext cx="3226472" cy="1572676"/>
          </a:xfrm>
          <a:prstGeom prst="rect">
            <a:avLst/>
          </a:prstGeom>
          <a:noFill/>
          <a:ln>
            <a:noFill/>
          </a:ln>
        </p:spPr>
        <p:txBody>
          <a:bodyPr spcFirstLastPara="1" wrap="square" lIns="121900" tIns="121900" rIns="121900" bIns="121900" anchor="t" anchorCtr="0">
            <a:noAutofit/>
          </a:bodyPr>
          <a:lstStyle/>
          <a:p>
            <a:r>
              <a:rPr lang="en" sz="2800" b="1">
                <a:latin typeface="Open Sans"/>
                <a:ea typeface="Open Sans"/>
                <a:cs typeface="Open Sans"/>
                <a:sym typeface="Open Sans"/>
              </a:rPr>
              <a:t>Student 4</a:t>
            </a:r>
            <a:endParaRPr sz="2800" b="1">
              <a:latin typeface="Open Sans"/>
              <a:ea typeface="Open Sans"/>
              <a:cs typeface="Open Sans"/>
              <a:sym typeface="Open Sans"/>
            </a:endParaRPr>
          </a:p>
        </p:txBody>
      </p:sp>
      <p:sp>
        <p:nvSpPr>
          <p:cNvPr id="148" name="Google Shape;148;p22"/>
          <p:cNvSpPr txBox="1"/>
          <p:nvPr/>
        </p:nvSpPr>
        <p:spPr>
          <a:xfrm rot="1757890">
            <a:off x="7814272" y="1167434"/>
            <a:ext cx="3226291" cy="1572759"/>
          </a:xfrm>
          <a:prstGeom prst="rect">
            <a:avLst/>
          </a:prstGeom>
          <a:noFill/>
          <a:ln>
            <a:noFill/>
          </a:ln>
        </p:spPr>
        <p:txBody>
          <a:bodyPr spcFirstLastPara="1" wrap="square" lIns="121900" tIns="121900" rIns="121900" bIns="121900" anchor="t" anchorCtr="0">
            <a:noAutofit/>
          </a:bodyPr>
          <a:lstStyle/>
          <a:p>
            <a:r>
              <a:rPr lang="en" sz="2800" b="1">
                <a:latin typeface="Open Sans"/>
                <a:ea typeface="Open Sans"/>
                <a:cs typeface="Open Sans"/>
                <a:sym typeface="Open Sans"/>
              </a:rPr>
              <a:t>Student 2</a:t>
            </a:r>
            <a:endParaRPr sz="2800" b="1">
              <a:latin typeface="Open Sans"/>
              <a:ea typeface="Open Sans"/>
              <a:cs typeface="Open Sans"/>
              <a:sym typeface="Open Sans"/>
            </a:endParaRPr>
          </a:p>
        </p:txBody>
      </p:sp>
      <p:sp>
        <p:nvSpPr>
          <p:cNvPr id="149" name="Google Shape;149;p22"/>
          <p:cNvSpPr txBox="1"/>
          <p:nvPr/>
        </p:nvSpPr>
        <p:spPr>
          <a:xfrm rot="1747138">
            <a:off x="932824" y="4789115"/>
            <a:ext cx="2420757" cy="1572707"/>
          </a:xfrm>
          <a:prstGeom prst="rect">
            <a:avLst/>
          </a:prstGeom>
          <a:noFill/>
          <a:ln>
            <a:noFill/>
          </a:ln>
        </p:spPr>
        <p:txBody>
          <a:bodyPr spcFirstLastPara="1" wrap="square" lIns="121900" tIns="121900" rIns="121900" bIns="121900" anchor="t" anchorCtr="0">
            <a:noAutofit/>
          </a:bodyPr>
          <a:lstStyle/>
          <a:p>
            <a:r>
              <a:rPr lang="en" sz="2800" b="1">
                <a:latin typeface="Open Sans"/>
                <a:ea typeface="Open Sans"/>
                <a:cs typeface="Open Sans"/>
                <a:sym typeface="Open Sans"/>
              </a:rPr>
              <a:t>Student 3</a:t>
            </a:r>
            <a:endParaRPr sz="2800" b="1">
              <a:latin typeface="Open Sans"/>
              <a:ea typeface="Open Sans"/>
              <a:cs typeface="Open Sans"/>
              <a:sym typeface="Open Sans"/>
            </a:endParaRPr>
          </a:p>
        </p:txBody>
      </p:sp>
      <p:sp>
        <p:nvSpPr>
          <p:cNvPr id="150" name="Google Shape;150;p22"/>
          <p:cNvSpPr txBox="1"/>
          <p:nvPr/>
        </p:nvSpPr>
        <p:spPr>
          <a:xfrm rot="-1769149">
            <a:off x="1565834" y="1227029"/>
            <a:ext cx="2446932" cy="1453552"/>
          </a:xfrm>
          <a:prstGeom prst="rect">
            <a:avLst/>
          </a:prstGeom>
          <a:noFill/>
          <a:ln>
            <a:noFill/>
          </a:ln>
        </p:spPr>
        <p:txBody>
          <a:bodyPr spcFirstLastPara="1" wrap="square" lIns="121900" tIns="121900" rIns="121900" bIns="121900" anchor="t" anchorCtr="0">
            <a:noAutofit/>
          </a:bodyPr>
          <a:lstStyle/>
          <a:p>
            <a:r>
              <a:rPr lang="en" sz="2800" b="1">
                <a:latin typeface="Open Sans"/>
                <a:ea typeface="Open Sans"/>
                <a:cs typeface="Open Sans"/>
                <a:sym typeface="Open Sans"/>
              </a:rPr>
              <a:t>Student 1</a:t>
            </a:r>
            <a:endParaRPr sz="2800" b="1">
              <a:latin typeface="Open Sans"/>
              <a:ea typeface="Open Sans"/>
              <a:cs typeface="Open Sans"/>
              <a:sym typeface="Open Sans"/>
            </a:endParaRPr>
          </a:p>
        </p:txBody>
      </p:sp>
      <p:sp>
        <p:nvSpPr>
          <p:cNvPr id="151" name="Google Shape;151;p22"/>
          <p:cNvSpPr txBox="1"/>
          <p:nvPr/>
        </p:nvSpPr>
        <p:spPr>
          <a:xfrm>
            <a:off x="2380800" y="2147567"/>
            <a:ext cx="7492400" cy="3092000"/>
          </a:xfrm>
          <a:prstGeom prst="rect">
            <a:avLst/>
          </a:prstGeom>
          <a:noFill/>
          <a:ln>
            <a:noFill/>
          </a:ln>
        </p:spPr>
        <p:txBody>
          <a:bodyPr spcFirstLastPara="1" wrap="square" lIns="121900" tIns="121900" rIns="121900" bIns="121900" anchor="t" anchorCtr="0">
            <a:noAutofit/>
          </a:bodyPr>
          <a:lstStyle/>
          <a:p>
            <a:pPr algn="ctr"/>
            <a:r>
              <a:rPr lang="en" sz="2400" b="1">
                <a:latin typeface="Open Sans"/>
                <a:ea typeface="Open Sans"/>
                <a:cs typeface="Open Sans"/>
                <a:sym typeface="Open Sans"/>
              </a:rPr>
              <a:t>Prompt: </a:t>
            </a:r>
            <a:r>
              <a:rPr lang="en" sz="2400">
                <a:latin typeface="Open Sans"/>
                <a:ea typeface="Open Sans"/>
                <a:cs typeface="Open Sans"/>
                <a:sym typeface="Open Sans"/>
              </a:rPr>
              <a:t>"We align lessons, instruction and materials to Kansas standards and clearly identify what students must know and be able to do. This includes interpersonal, intrapersonal and cognitive skills in PreK-12."</a:t>
            </a:r>
            <a:br>
              <a:rPr lang="en" sz="2400">
                <a:latin typeface="Open Sans"/>
                <a:ea typeface="Open Sans"/>
                <a:cs typeface="Open Sans"/>
                <a:sym typeface="Open Sans"/>
              </a:rPr>
            </a:br>
            <a:endParaRPr sz="2400">
              <a:latin typeface="Open Sans"/>
              <a:ea typeface="Open Sans"/>
              <a:cs typeface="Open Sans"/>
              <a:sym typeface="Open Sans"/>
            </a:endParaRPr>
          </a:p>
          <a:p>
            <a:pPr marL="609585" indent="-423323" algn="ctr">
              <a:buClr>
                <a:schemeClr val="accent3"/>
              </a:buClr>
              <a:buSzPts val="1400"/>
              <a:buFont typeface="Open Sans"/>
              <a:buChar char="●"/>
            </a:pPr>
            <a:r>
              <a:rPr lang="en" sz="2400">
                <a:latin typeface="Open Sans"/>
                <a:ea typeface="Open Sans"/>
                <a:cs typeface="Open Sans"/>
                <a:sym typeface="Open Sans"/>
              </a:rPr>
              <a:t>What does this definition mean to you?</a:t>
            </a:r>
            <a:endParaRPr sz="2400">
              <a:latin typeface="Open Sans"/>
              <a:ea typeface="Open Sans"/>
              <a:cs typeface="Open Sans"/>
              <a:sym typeface="Open Sans"/>
            </a:endParaRPr>
          </a:p>
          <a:p>
            <a:pPr marL="609585" indent="-423323" algn="ctr">
              <a:buClr>
                <a:schemeClr val="accent3"/>
              </a:buClr>
              <a:buSzPts val="1400"/>
              <a:buFont typeface="Open Sans"/>
              <a:buChar char="●"/>
            </a:pPr>
            <a:r>
              <a:rPr lang="en" sz="2400">
                <a:latin typeface="Open Sans"/>
                <a:ea typeface="Open Sans"/>
                <a:cs typeface="Open Sans"/>
                <a:sym typeface="Open Sans"/>
              </a:rPr>
              <a:t>What questions might you have about "how" this is done?</a:t>
            </a:r>
            <a:endParaRPr sz="2400">
              <a:latin typeface="Open Sans"/>
              <a:ea typeface="Open Sans"/>
              <a:cs typeface="Open Sans"/>
              <a:sym typeface="Open Sans"/>
            </a:endParaRPr>
          </a:p>
          <a:p>
            <a:pPr algn="ctr"/>
            <a:endParaRPr sz="2400" b="1">
              <a:latin typeface="Open Sans"/>
              <a:ea typeface="Open Sans"/>
              <a:cs typeface="Open Sans"/>
              <a:sym typeface="Open Sans"/>
            </a:endParaRPr>
          </a:p>
          <a:p>
            <a:pPr algn="ctr"/>
            <a:endParaRPr sz="2400" b="1">
              <a:latin typeface="Open Sans"/>
              <a:ea typeface="Open Sans"/>
              <a:cs typeface="Open Sans"/>
              <a:sym typeface="Open Sans"/>
            </a:endParaRPr>
          </a:p>
          <a:p>
            <a:pPr algn="ctr"/>
            <a:r>
              <a:rPr lang="en" sz="2400" b="1">
                <a:latin typeface="Open Sans"/>
                <a:ea typeface="Open Sans"/>
                <a:cs typeface="Open Sans"/>
                <a:sym typeface="Open Sans"/>
              </a:rPr>
              <a:t>Group Consensus:</a:t>
            </a:r>
            <a:endParaRPr sz="2400" b="1">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3"/>
          <p:cNvPicPr preferRelativeResize="0"/>
          <p:nvPr/>
        </p:nvPicPr>
        <p:blipFill>
          <a:blip r:embed="rId3">
            <a:alphaModFix/>
          </a:blip>
          <a:stretch>
            <a:fillRect/>
          </a:stretch>
        </p:blipFill>
        <p:spPr>
          <a:xfrm>
            <a:off x="557734" y="1"/>
            <a:ext cx="11219268" cy="69463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14000" y="288567"/>
            <a:ext cx="9882400" cy="763600"/>
          </a:xfrm>
          <a:prstGeom prst="rect">
            <a:avLst/>
          </a:prstGeom>
        </p:spPr>
        <p:txBody>
          <a:bodyPr spcFirstLastPara="1" vert="horz" wrap="square" lIns="91433" tIns="45700" rIns="91433" bIns="45700" rtlCol="0" anchor="ctr" anchorCtr="0">
            <a:noAutofit/>
          </a:bodyPr>
          <a:lstStyle/>
          <a:p>
            <a:r>
              <a:rPr lang="en"/>
              <a:t>What is the process for Alignment?</a:t>
            </a:r>
            <a:endParaRPr/>
          </a:p>
        </p:txBody>
      </p:sp>
      <p:sp>
        <p:nvSpPr>
          <p:cNvPr id="162" name="Google Shape;162;p24"/>
          <p:cNvSpPr txBox="1">
            <a:spLocks noGrp="1"/>
          </p:cNvSpPr>
          <p:nvPr>
            <p:ph type="body" idx="1"/>
          </p:nvPr>
        </p:nvSpPr>
        <p:spPr>
          <a:xfrm>
            <a:off x="314000" y="1340867"/>
            <a:ext cx="6694400" cy="3437600"/>
          </a:xfrm>
          <a:prstGeom prst="rect">
            <a:avLst/>
          </a:prstGeom>
        </p:spPr>
        <p:txBody>
          <a:bodyPr spcFirstLastPara="1" vert="horz" wrap="square" lIns="91433" tIns="45700" rIns="91433" bIns="45700" rtlCol="0" anchor="t" anchorCtr="0">
            <a:noAutofit/>
          </a:bodyPr>
          <a:lstStyle/>
          <a:p>
            <a:pPr>
              <a:buClr>
                <a:schemeClr val="dk1"/>
              </a:buClr>
            </a:pPr>
            <a:r>
              <a:rPr lang="en"/>
              <a:t>KSDE Standards Alignment Toolkit</a:t>
            </a:r>
            <a:endParaRPr/>
          </a:p>
          <a:p>
            <a:pPr marL="1828754" marR="609585" indent="0">
              <a:lnSpc>
                <a:spcPct val="115000"/>
              </a:lnSpc>
              <a:spcBef>
                <a:spcPts val="0"/>
              </a:spcBef>
              <a:buNone/>
            </a:pPr>
            <a:endParaRPr sz="2400"/>
          </a:p>
          <a:p>
            <a:pPr marR="609585" lvl="2">
              <a:lnSpc>
                <a:spcPct val="115000"/>
              </a:lnSpc>
              <a:spcBef>
                <a:spcPts val="0"/>
              </a:spcBef>
            </a:pPr>
            <a:r>
              <a:rPr lang="en"/>
              <a:t>Vertical Alignment</a:t>
            </a:r>
            <a:endParaRPr/>
          </a:p>
          <a:p>
            <a:pPr marR="609585" lvl="2">
              <a:lnSpc>
                <a:spcPct val="115000"/>
              </a:lnSpc>
              <a:spcBef>
                <a:spcPts val="0"/>
              </a:spcBef>
            </a:pPr>
            <a:r>
              <a:rPr lang="en"/>
              <a:t>Learning Progressions</a:t>
            </a:r>
            <a:endParaRPr/>
          </a:p>
          <a:p>
            <a:pPr marR="609585" lvl="2">
              <a:lnSpc>
                <a:spcPct val="115000"/>
              </a:lnSpc>
              <a:spcBef>
                <a:spcPts val="0"/>
              </a:spcBef>
            </a:pPr>
            <a:r>
              <a:rPr lang="en"/>
              <a:t>Appropriate Rigor</a:t>
            </a:r>
            <a:endParaRPr/>
          </a:p>
          <a:p>
            <a:pPr marR="609585" lvl="2">
              <a:lnSpc>
                <a:spcPct val="115000"/>
              </a:lnSpc>
              <a:spcBef>
                <a:spcPts val="0"/>
              </a:spcBef>
            </a:pPr>
            <a:r>
              <a:rPr lang="en"/>
              <a:t>Depth of Knowledge</a:t>
            </a:r>
            <a:endParaRPr/>
          </a:p>
          <a:p>
            <a:pPr marR="609585" lvl="2">
              <a:lnSpc>
                <a:spcPct val="115000"/>
              </a:lnSpc>
              <a:spcBef>
                <a:spcPts val="0"/>
              </a:spcBef>
            </a:pPr>
            <a:r>
              <a:rPr lang="en"/>
              <a:t>Questioning Strategies</a:t>
            </a:r>
            <a:endParaRPr/>
          </a:p>
          <a:p>
            <a:pPr lvl="2">
              <a:lnSpc>
                <a:spcPct val="100000"/>
              </a:lnSpc>
              <a:spcBef>
                <a:spcPts val="0"/>
              </a:spcBef>
            </a:pPr>
            <a:r>
              <a:rPr lang="en"/>
              <a:t>Professional Learning Community Conversations</a:t>
            </a:r>
            <a:endParaRPr/>
          </a:p>
        </p:txBody>
      </p:sp>
      <p:pic>
        <p:nvPicPr>
          <p:cNvPr id="163" name="Google Shape;163;p24"/>
          <p:cNvPicPr preferRelativeResize="0"/>
          <p:nvPr/>
        </p:nvPicPr>
        <p:blipFill>
          <a:blip r:embed="rId3">
            <a:alphaModFix/>
          </a:blip>
          <a:stretch>
            <a:fillRect/>
          </a:stretch>
        </p:blipFill>
        <p:spPr>
          <a:xfrm>
            <a:off x="8193596" y="4353267"/>
            <a:ext cx="2500933" cy="1716500"/>
          </a:xfrm>
          <a:prstGeom prst="rect">
            <a:avLst/>
          </a:prstGeom>
          <a:noFill/>
          <a:ln>
            <a:noFill/>
          </a:ln>
        </p:spPr>
      </p:pic>
      <p:sp>
        <p:nvSpPr>
          <p:cNvPr id="164" name="Google Shape;164;p24"/>
          <p:cNvSpPr txBox="1"/>
          <p:nvPr/>
        </p:nvSpPr>
        <p:spPr>
          <a:xfrm>
            <a:off x="6268333" y="1915467"/>
            <a:ext cx="5560400" cy="2438000"/>
          </a:xfrm>
          <a:prstGeom prst="rect">
            <a:avLst/>
          </a:prstGeom>
          <a:noFill/>
          <a:ln>
            <a:noFill/>
          </a:ln>
        </p:spPr>
        <p:txBody>
          <a:bodyPr spcFirstLastPara="1" wrap="square" lIns="121900" tIns="121900" rIns="121900" bIns="121900" anchor="t" anchorCtr="0">
            <a:noAutofit/>
          </a:bodyPr>
          <a:lstStyle/>
          <a:p>
            <a:pPr marL="609585"/>
            <a:endParaRPr sz="2000">
              <a:solidFill>
                <a:schemeClr val="dk1"/>
              </a:solidFill>
              <a:latin typeface="Open Sans Light"/>
              <a:ea typeface="Open Sans Light"/>
              <a:cs typeface="Open Sans Light"/>
              <a:sym typeface="Open Sans Light"/>
            </a:endParaRPr>
          </a:p>
          <a:p>
            <a:pPr marL="609585" indent="-372524">
              <a:buClr>
                <a:srgbClr val="3171D1"/>
              </a:buClr>
              <a:buSzPts val="800"/>
              <a:buChar char="●"/>
            </a:pPr>
            <a:r>
              <a:rPr lang="en" sz="2000">
                <a:solidFill>
                  <a:schemeClr val="dk1"/>
                </a:solidFill>
                <a:latin typeface="Open Sans Light"/>
                <a:ea typeface="Open Sans Light"/>
                <a:cs typeface="Open Sans Light"/>
                <a:sym typeface="Open Sans Light"/>
              </a:rPr>
              <a:t>Curriculum and Resource Alignment </a:t>
            </a:r>
            <a:endParaRPr sz="2000">
              <a:solidFill>
                <a:schemeClr val="dk1"/>
              </a:solidFill>
              <a:latin typeface="Open Sans Light"/>
              <a:ea typeface="Open Sans Light"/>
              <a:cs typeface="Open Sans Light"/>
              <a:sym typeface="Open Sans Light"/>
            </a:endParaRPr>
          </a:p>
          <a:p>
            <a:pPr marL="609585" indent="-372524">
              <a:buClr>
                <a:srgbClr val="3171D1"/>
              </a:buClr>
              <a:buSzPts val="800"/>
              <a:buChar char="●"/>
            </a:pPr>
            <a:r>
              <a:rPr lang="en" sz="2000">
                <a:solidFill>
                  <a:schemeClr val="dk1"/>
                </a:solidFill>
                <a:latin typeface="Open Sans Light"/>
                <a:ea typeface="Open Sans Light"/>
                <a:cs typeface="Open Sans Light"/>
                <a:sym typeface="Open Sans Light"/>
              </a:rPr>
              <a:t>Needs Assessment</a:t>
            </a:r>
            <a:endParaRPr sz="2000">
              <a:solidFill>
                <a:schemeClr val="dk1"/>
              </a:solidFill>
              <a:latin typeface="Open Sans Light"/>
              <a:ea typeface="Open Sans Light"/>
              <a:cs typeface="Open Sans Light"/>
              <a:sym typeface="Open Sans Light"/>
            </a:endParaRPr>
          </a:p>
          <a:p>
            <a:pPr marL="609585" indent="-372524">
              <a:buClr>
                <a:srgbClr val="3171D1"/>
              </a:buClr>
              <a:buSzPts val="800"/>
              <a:buChar char="●"/>
            </a:pPr>
            <a:r>
              <a:rPr lang="en" sz="2000">
                <a:solidFill>
                  <a:schemeClr val="dk1"/>
                </a:solidFill>
                <a:latin typeface="Open Sans Light"/>
                <a:ea typeface="Open Sans Light"/>
                <a:cs typeface="Open Sans Light"/>
                <a:sym typeface="Open Sans Light"/>
              </a:rPr>
              <a:t>Curriculum Alignment and Evaluation</a:t>
            </a:r>
            <a:endParaRPr sz="2000">
              <a:solidFill>
                <a:schemeClr val="dk1"/>
              </a:solidFill>
              <a:latin typeface="Open Sans Light"/>
              <a:ea typeface="Open Sans Light"/>
              <a:cs typeface="Open Sans Light"/>
              <a:sym typeface="Open Sans Light"/>
            </a:endParaRPr>
          </a:p>
          <a:p>
            <a:pPr marL="609585" indent="-372524">
              <a:buClr>
                <a:srgbClr val="3171D1"/>
              </a:buClr>
              <a:buSzPts val="800"/>
              <a:buChar char="●"/>
            </a:pPr>
            <a:r>
              <a:rPr lang="en" sz="2000">
                <a:solidFill>
                  <a:schemeClr val="dk1"/>
                </a:solidFill>
                <a:latin typeface="Open Sans Light"/>
                <a:ea typeface="Open Sans Light"/>
                <a:cs typeface="Open Sans Light"/>
                <a:sym typeface="Open Sans Light"/>
              </a:rPr>
              <a:t>Resource Alignment and Evaluation</a:t>
            </a:r>
            <a:endParaRPr sz="2800">
              <a:solidFill>
                <a:schemeClr val="dk1"/>
              </a:solidFill>
              <a:latin typeface="Open Sans Light"/>
              <a:ea typeface="Open Sans Light"/>
              <a:cs typeface="Open Sans Light"/>
              <a:sym typeface="Open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314000" y="288567"/>
            <a:ext cx="9882400" cy="763600"/>
          </a:xfrm>
          <a:prstGeom prst="rect">
            <a:avLst/>
          </a:prstGeom>
        </p:spPr>
        <p:txBody>
          <a:bodyPr spcFirstLastPara="1" vert="horz" wrap="square" lIns="91433" tIns="45700" rIns="91433" bIns="45700" rtlCol="0" anchor="ctr" anchorCtr="0">
            <a:noAutofit/>
          </a:bodyPr>
          <a:lstStyle/>
          <a:p>
            <a:r>
              <a:rPr lang="en"/>
              <a:t>What is the process for Alignment?</a:t>
            </a:r>
            <a:endParaRPr/>
          </a:p>
        </p:txBody>
      </p:sp>
      <p:sp>
        <p:nvSpPr>
          <p:cNvPr id="170" name="Google Shape;170;p25"/>
          <p:cNvSpPr txBox="1">
            <a:spLocks noGrp="1"/>
          </p:cNvSpPr>
          <p:nvPr>
            <p:ph type="body" idx="1"/>
          </p:nvPr>
        </p:nvSpPr>
        <p:spPr>
          <a:xfrm>
            <a:off x="314000" y="1028633"/>
            <a:ext cx="11428400" cy="4555200"/>
          </a:xfrm>
          <a:prstGeom prst="rect">
            <a:avLst/>
          </a:prstGeom>
        </p:spPr>
        <p:txBody>
          <a:bodyPr spcFirstLastPara="1" vert="horz" wrap="square" lIns="91433" tIns="45700" rIns="91433" bIns="45700" rtlCol="0" anchor="t" anchorCtr="0">
            <a:noAutofit/>
          </a:bodyPr>
          <a:lstStyle/>
          <a:p>
            <a:pPr indent="-533387">
              <a:buClr>
                <a:schemeClr val="dk1"/>
              </a:buClr>
              <a:buSzPts val="2700"/>
            </a:pPr>
            <a:r>
              <a:rPr lang="en" sz="3600"/>
              <a:t>Standards Adoption Timeline</a:t>
            </a:r>
            <a:endParaRPr sz="3600"/>
          </a:p>
          <a:p>
            <a:pPr lvl="1" indent="-541853">
              <a:spcBef>
                <a:spcPts val="0"/>
              </a:spcBef>
              <a:buSzPts val="2800"/>
            </a:pPr>
            <a:r>
              <a:rPr lang="en" sz="3200"/>
              <a:t>Intentional consideration towards coherence.</a:t>
            </a:r>
            <a:endParaRPr sz="3200"/>
          </a:p>
          <a:p>
            <a:pPr lvl="2" indent="-482588">
              <a:spcBef>
                <a:spcPts val="0"/>
              </a:spcBef>
              <a:buSzPts val="2100"/>
            </a:pPr>
            <a:r>
              <a:rPr lang="en" sz="2800"/>
              <a:t>Standards adoption and assessment development on the same timeline</a:t>
            </a:r>
            <a:endParaRPr sz="2800"/>
          </a:p>
          <a:p>
            <a:pPr lvl="2" indent="-482588">
              <a:spcBef>
                <a:spcPts val="0"/>
              </a:spcBef>
              <a:buSzPts val="2100"/>
            </a:pPr>
            <a:r>
              <a:rPr lang="en" sz="2800"/>
              <a:t>We do not foresee large scale changes to the standards in the near future</a:t>
            </a:r>
            <a:endParaRPr sz="2800"/>
          </a:p>
          <a:p>
            <a:pPr lvl="2" indent="-482588">
              <a:spcBef>
                <a:spcPts val="0"/>
              </a:spcBef>
              <a:buSzPts val="2100"/>
            </a:pPr>
            <a:r>
              <a:rPr lang="en" sz="2800"/>
              <a:t>NOW is the time to adopt High Quality Instructional Materials (HQIM)</a:t>
            </a:r>
            <a:endParaRPr sz="2800"/>
          </a:p>
          <a:p>
            <a:pPr marL="1828754" indent="0">
              <a:buNone/>
            </a:pPr>
            <a:endParaRPr sz="3600"/>
          </a:p>
          <a:p>
            <a:pPr lvl="1" indent="-541853">
              <a:buSzPts val="2800"/>
            </a:pPr>
            <a:r>
              <a:rPr lang="en" sz="3200"/>
              <a:t>Additional support and guidance materials </a:t>
            </a:r>
            <a:br>
              <a:rPr lang="en" sz="3200"/>
            </a:br>
            <a:r>
              <a:rPr lang="en" sz="3200" i="1"/>
              <a:t>may be</a:t>
            </a:r>
            <a:r>
              <a:rPr lang="en" sz="3200"/>
              <a:t> revised.</a:t>
            </a:r>
            <a:endParaRPr sz="3200"/>
          </a:p>
          <a:p>
            <a:pPr marL="1219170" indent="0">
              <a:buNone/>
            </a:pPr>
            <a:endParaRPr sz="2933"/>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415600" y="593367"/>
            <a:ext cx="9882400" cy="763600"/>
          </a:xfrm>
          <a:prstGeom prst="rect">
            <a:avLst/>
          </a:prstGeom>
        </p:spPr>
        <p:txBody>
          <a:bodyPr spcFirstLastPara="1" vert="horz" wrap="square" lIns="91433" tIns="45700" rIns="91433" bIns="45700" rtlCol="0" anchor="ctr" anchorCtr="0">
            <a:noAutofit/>
          </a:bodyPr>
          <a:lstStyle/>
          <a:p>
            <a:r>
              <a:rPr lang="en"/>
              <a:t>What is the process for Alignment?</a:t>
            </a:r>
            <a:endParaRPr/>
          </a:p>
        </p:txBody>
      </p:sp>
      <p:sp>
        <p:nvSpPr>
          <p:cNvPr id="176" name="Google Shape;176;p26"/>
          <p:cNvSpPr txBox="1">
            <a:spLocks noGrp="1"/>
          </p:cNvSpPr>
          <p:nvPr>
            <p:ph type="body" idx="1"/>
          </p:nvPr>
        </p:nvSpPr>
        <p:spPr>
          <a:xfrm>
            <a:off x="415600" y="1536633"/>
            <a:ext cx="6080800" cy="2338000"/>
          </a:xfrm>
          <a:prstGeom prst="rect">
            <a:avLst/>
          </a:prstGeom>
        </p:spPr>
        <p:txBody>
          <a:bodyPr spcFirstLastPara="1" vert="horz" wrap="square" lIns="91433" tIns="45700" rIns="91433" bIns="45700" rtlCol="0" anchor="t" anchorCtr="0">
            <a:noAutofit/>
          </a:bodyPr>
          <a:lstStyle/>
          <a:p>
            <a:r>
              <a:rPr lang="en"/>
              <a:t>Standards Alignment Trainings </a:t>
            </a:r>
            <a:endParaRPr/>
          </a:p>
          <a:p>
            <a:pPr lvl="1">
              <a:spcBef>
                <a:spcPts val="0"/>
              </a:spcBef>
            </a:pPr>
            <a:r>
              <a:rPr lang="en"/>
              <a:t>Multiple Regional Sites</a:t>
            </a:r>
            <a:endParaRPr/>
          </a:p>
          <a:p>
            <a:pPr lvl="1">
              <a:spcBef>
                <a:spcPts val="0"/>
              </a:spcBef>
            </a:pPr>
            <a:r>
              <a:rPr lang="en"/>
              <a:t>4 times a year</a:t>
            </a:r>
            <a:endParaRPr/>
          </a:p>
          <a:p>
            <a:pPr lvl="1">
              <a:spcBef>
                <a:spcPts val="0"/>
              </a:spcBef>
            </a:pPr>
            <a:r>
              <a:rPr lang="en"/>
              <a:t>2 years</a:t>
            </a:r>
            <a:endParaRPr/>
          </a:p>
          <a:p>
            <a:pPr lvl="1">
              <a:spcBef>
                <a:spcPts val="0"/>
              </a:spcBef>
            </a:pPr>
            <a:r>
              <a:rPr lang="en"/>
              <a:t>Continual Rollout</a:t>
            </a:r>
            <a:endParaRPr/>
          </a:p>
          <a:p>
            <a:pPr marL="0" indent="0">
              <a:buNone/>
            </a:pPr>
            <a:endParaRPr/>
          </a:p>
        </p:txBody>
      </p:sp>
      <p:pic>
        <p:nvPicPr>
          <p:cNvPr id="177" name="Google Shape;177;p26"/>
          <p:cNvPicPr preferRelativeResize="0"/>
          <p:nvPr/>
        </p:nvPicPr>
        <p:blipFill rotWithShape="1">
          <a:blip r:embed="rId3">
            <a:alphaModFix/>
          </a:blip>
          <a:srcRect l="12735" t="24533" r="12660" b="24619"/>
          <a:stretch/>
        </p:blipFill>
        <p:spPr>
          <a:xfrm>
            <a:off x="5036568" y="2505568"/>
            <a:ext cx="6681001" cy="33038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7"/>
          <p:cNvPicPr preferRelativeResize="0"/>
          <p:nvPr/>
        </p:nvPicPr>
        <p:blipFill>
          <a:blip r:embed="rId3">
            <a:alphaModFix/>
          </a:blip>
          <a:stretch>
            <a:fillRect/>
          </a:stretch>
        </p:blipFill>
        <p:spPr>
          <a:xfrm>
            <a:off x="203200" y="337433"/>
            <a:ext cx="11808699" cy="5278400"/>
          </a:xfrm>
          <a:prstGeom prst="rect">
            <a:avLst/>
          </a:prstGeom>
          <a:noFill/>
          <a:ln>
            <a:noFill/>
          </a:ln>
        </p:spPr>
      </p:pic>
      <p:sp>
        <p:nvSpPr>
          <p:cNvPr id="183" name="Google Shape;183;p27"/>
          <p:cNvSpPr txBox="1"/>
          <p:nvPr/>
        </p:nvSpPr>
        <p:spPr>
          <a:xfrm rot="-900008">
            <a:off x="1019087" y="1602789"/>
            <a:ext cx="9538627" cy="3652423"/>
          </a:xfrm>
          <a:prstGeom prst="rect">
            <a:avLst/>
          </a:prstGeom>
          <a:noFill/>
          <a:ln>
            <a:noFill/>
          </a:ln>
        </p:spPr>
        <p:txBody>
          <a:bodyPr spcFirstLastPara="1" wrap="square" lIns="121900" tIns="121900" rIns="121900" bIns="121900" anchor="t" anchorCtr="0">
            <a:noAutofit/>
          </a:bodyPr>
          <a:lstStyle/>
          <a:p>
            <a:pPr algn="just"/>
            <a:r>
              <a:rPr lang="en" sz="24399">
                <a:solidFill>
                  <a:srgbClr val="F3F3F3"/>
                </a:solidFill>
                <a:latin typeface="Open Sans Light"/>
                <a:ea typeface="Open Sans Light"/>
                <a:cs typeface="Open Sans Light"/>
                <a:sym typeface="Open Sans Light"/>
              </a:rPr>
              <a:t>DRAFT</a:t>
            </a:r>
            <a:endParaRPr sz="24399">
              <a:solidFill>
                <a:srgbClr val="F3F3F3"/>
              </a:solidFill>
              <a:latin typeface="Open Sans Light"/>
              <a:ea typeface="Open Sans Light"/>
              <a:cs typeface="Open Sans Light"/>
              <a:sym typeface="Open Sans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415600" y="288567"/>
            <a:ext cx="9882400" cy="763600"/>
          </a:xfrm>
          <a:prstGeom prst="rect">
            <a:avLst/>
          </a:prstGeom>
        </p:spPr>
        <p:txBody>
          <a:bodyPr spcFirstLastPara="1" vert="horz" wrap="square" lIns="91433" tIns="45700" rIns="91433" bIns="45700" rtlCol="0" anchor="ctr" anchorCtr="0">
            <a:noAutofit/>
          </a:bodyPr>
          <a:lstStyle/>
          <a:p>
            <a:r>
              <a:rPr lang="en"/>
              <a:t>Support Available</a:t>
            </a:r>
            <a:endParaRPr/>
          </a:p>
        </p:txBody>
      </p:sp>
      <p:sp>
        <p:nvSpPr>
          <p:cNvPr id="189" name="Google Shape;189;p28"/>
          <p:cNvSpPr txBox="1">
            <a:spLocks noGrp="1"/>
          </p:cNvSpPr>
          <p:nvPr>
            <p:ph type="body" idx="1"/>
          </p:nvPr>
        </p:nvSpPr>
        <p:spPr>
          <a:xfrm>
            <a:off x="415600" y="1231833"/>
            <a:ext cx="9882400" cy="4555200"/>
          </a:xfrm>
          <a:prstGeom prst="rect">
            <a:avLst/>
          </a:prstGeom>
        </p:spPr>
        <p:txBody>
          <a:bodyPr spcFirstLastPara="1" vert="horz" wrap="square" lIns="91433" tIns="45700" rIns="91433" bIns="45700" rtlCol="0" anchor="t" anchorCtr="0">
            <a:noAutofit/>
          </a:bodyPr>
          <a:lstStyle/>
          <a:p>
            <a:pPr indent="-507987">
              <a:lnSpc>
                <a:spcPct val="115000"/>
              </a:lnSpc>
              <a:buClr>
                <a:schemeClr val="accent3"/>
              </a:buClr>
              <a:buSzPts val="2400"/>
            </a:pPr>
            <a:r>
              <a:rPr lang="en" sz="3200"/>
              <a:t>Cohort of District Identified Classroom Leaders</a:t>
            </a:r>
            <a:endParaRPr sz="3200"/>
          </a:p>
          <a:p>
            <a:pPr lvl="1" indent="-516454">
              <a:lnSpc>
                <a:spcPct val="115000"/>
              </a:lnSpc>
              <a:spcBef>
                <a:spcPts val="0"/>
              </a:spcBef>
              <a:buSzPts val="2500"/>
            </a:pPr>
            <a:r>
              <a:rPr lang="en" sz="2800"/>
              <a:t>Commitment to the process must attend all session</a:t>
            </a:r>
            <a:endParaRPr sz="2800"/>
          </a:p>
          <a:p>
            <a:pPr lvl="1" indent="-516454">
              <a:lnSpc>
                <a:spcPct val="115000"/>
              </a:lnSpc>
              <a:spcBef>
                <a:spcPts val="0"/>
              </a:spcBef>
              <a:buSzPts val="2500"/>
            </a:pPr>
            <a:r>
              <a:rPr lang="en" sz="2800"/>
              <a:t>Professional Learning Certificates</a:t>
            </a:r>
            <a:endParaRPr sz="2800"/>
          </a:p>
          <a:p>
            <a:pPr lvl="1" indent="-516454">
              <a:lnSpc>
                <a:spcPct val="115000"/>
              </a:lnSpc>
              <a:spcBef>
                <a:spcPts val="0"/>
              </a:spcBef>
              <a:buSzPts val="2500"/>
            </a:pPr>
            <a:r>
              <a:rPr lang="en" sz="2800"/>
              <a:t>Modules / resources will be shared with participants to facilitate within district</a:t>
            </a:r>
            <a:endParaRPr sz="2800"/>
          </a:p>
          <a:p>
            <a:pPr lvl="1" indent="-516454">
              <a:lnSpc>
                <a:spcPct val="115000"/>
              </a:lnSpc>
              <a:spcBef>
                <a:spcPts val="0"/>
              </a:spcBef>
              <a:buSzPts val="2500"/>
            </a:pPr>
            <a:r>
              <a:rPr lang="en" sz="2800"/>
              <a:t>Mentoring Opportunities</a:t>
            </a:r>
            <a:endParaRPr sz="2800"/>
          </a:p>
          <a:p>
            <a:pPr lvl="1" indent="-516454">
              <a:lnSpc>
                <a:spcPct val="115000"/>
              </a:lnSpc>
              <a:spcBef>
                <a:spcPts val="0"/>
              </a:spcBef>
              <a:buSzPts val="2500"/>
            </a:pPr>
            <a:r>
              <a:rPr lang="en" sz="2800"/>
              <a:t>Multi-District Collaborations</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415600" y="390167"/>
            <a:ext cx="9882400" cy="763600"/>
          </a:xfrm>
          <a:prstGeom prst="rect">
            <a:avLst/>
          </a:prstGeom>
        </p:spPr>
        <p:txBody>
          <a:bodyPr spcFirstLastPara="1" vert="horz" wrap="square" lIns="91433" tIns="45700" rIns="91433" bIns="45700" rtlCol="0" anchor="ctr" anchorCtr="0">
            <a:noAutofit/>
          </a:bodyPr>
          <a:lstStyle/>
          <a:p>
            <a:r>
              <a:rPr lang="en"/>
              <a:t>Kick-off / Alignment Opportunities</a:t>
            </a:r>
            <a:endParaRPr/>
          </a:p>
        </p:txBody>
      </p:sp>
      <p:sp>
        <p:nvSpPr>
          <p:cNvPr id="195" name="Google Shape;195;p29"/>
          <p:cNvSpPr txBox="1">
            <a:spLocks noGrp="1"/>
          </p:cNvSpPr>
          <p:nvPr>
            <p:ph type="body" idx="1"/>
          </p:nvPr>
        </p:nvSpPr>
        <p:spPr>
          <a:xfrm>
            <a:off x="415600" y="1231833"/>
            <a:ext cx="10576400" cy="4555200"/>
          </a:xfrm>
          <a:prstGeom prst="rect">
            <a:avLst/>
          </a:prstGeom>
        </p:spPr>
        <p:txBody>
          <a:bodyPr spcFirstLastPara="1" vert="horz" wrap="square" lIns="91433" tIns="45700" rIns="91433" bIns="45700" rtlCol="0" anchor="t" anchorCtr="0">
            <a:noAutofit/>
          </a:bodyPr>
          <a:lstStyle/>
          <a:p>
            <a:pPr marL="0" indent="0">
              <a:lnSpc>
                <a:spcPct val="115000"/>
              </a:lnSpc>
              <a:buNone/>
            </a:pPr>
            <a:r>
              <a:rPr lang="en"/>
              <a:t>Anticipated Announcement </a:t>
            </a:r>
            <a:r>
              <a:rPr lang="en" b="1"/>
              <a:t>August 2024 </a:t>
            </a:r>
            <a:br>
              <a:rPr lang="en"/>
            </a:br>
            <a:r>
              <a:rPr lang="en"/>
              <a:t>Be </a:t>
            </a:r>
            <a:r>
              <a:rPr lang="en" b="1" u="sng"/>
              <a:t>sure</a:t>
            </a:r>
            <a:r>
              <a:rPr lang="en"/>
              <a:t> to check KSDE weekly</a:t>
            </a:r>
            <a:endParaRPr/>
          </a:p>
          <a:p>
            <a:pPr>
              <a:lnSpc>
                <a:spcPct val="115000"/>
              </a:lnSpc>
              <a:buClr>
                <a:schemeClr val="accent3"/>
              </a:buClr>
            </a:pPr>
            <a:r>
              <a:rPr lang="en"/>
              <a:t>Video / module communicating updates on standards and supports focused towards supporting classroom practice</a:t>
            </a:r>
            <a:endParaRPr/>
          </a:p>
          <a:p>
            <a:pPr lvl="1">
              <a:lnSpc>
                <a:spcPct val="115000"/>
              </a:lnSpc>
              <a:spcBef>
                <a:spcPts val="0"/>
              </a:spcBef>
            </a:pPr>
            <a:r>
              <a:rPr lang="en"/>
              <a:t>Think a Bloodborne Pathogens training without the blood</a:t>
            </a:r>
            <a:endParaRPr/>
          </a:p>
          <a:p>
            <a:pPr>
              <a:lnSpc>
                <a:spcPct val="115000"/>
              </a:lnSpc>
              <a:spcBef>
                <a:spcPts val="0"/>
              </a:spcBef>
              <a:buClr>
                <a:schemeClr val="accent3"/>
              </a:buClr>
            </a:pPr>
            <a:r>
              <a:rPr lang="en"/>
              <a:t>A regular KSDE Curriculum and Instruction zoom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0C328E-1F79-540A-6EBA-BF76B1FBDD0B}"/>
              </a:ext>
            </a:extLst>
          </p:cNvPr>
          <p:cNvSpPr>
            <a:spLocks noGrp="1"/>
          </p:cNvSpPr>
          <p:nvPr>
            <p:ph idx="1"/>
          </p:nvPr>
        </p:nvSpPr>
        <p:spPr/>
        <p:txBody>
          <a:bodyPr/>
          <a:lstStyle/>
          <a:p>
            <a:r>
              <a:rPr lang="en-US" dirty="0"/>
              <a:t>Participants will identify the why, the what, and the how of School Improvement in Kansas and will know the four components of the School Improvement Model.</a:t>
            </a:r>
          </a:p>
          <a:p>
            <a:r>
              <a:rPr lang="en-US" dirty="0"/>
              <a:t>Participants will review the KESA 2.0 Collaboration Process and be able to state the three parts of this process.</a:t>
            </a:r>
          </a:p>
          <a:p>
            <a:pPr marL="0" indent="0">
              <a:buNone/>
            </a:pPr>
            <a:endParaRPr lang="en-US" dirty="0"/>
          </a:p>
        </p:txBody>
      </p:sp>
      <p:sp>
        <p:nvSpPr>
          <p:cNvPr id="3" name="Title 2">
            <a:extLst>
              <a:ext uri="{FF2B5EF4-FFF2-40B4-BE49-F238E27FC236}">
                <a16:creationId xmlns:a16="http://schemas.microsoft.com/office/drawing/2014/main" id="{699842FA-4BDD-CC4F-2172-54E98644693C}"/>
              </a:ext>
            </a:extLst>
          </p:cNvPr>
          <p:cNvSpPr>
            <a:spLocks noGrp="1"/>
          </p:cNvSpPr>
          <p:nvPr>
            <p:ph type="title"/>
          </p:nvPr>
        </p:nvSpPr>
        <p:spPr/>
        <p:txBody>
          <a:bodyPr/>
          <a:lstStyle/>
          <a:p>
            <a:r>
              <a:rPr lang="en-US" dirty="0"/>
              <a:t>Today’s Learning Objective</a:t>
            </a:r>
          </a:p>
        </p:txBody>
      </p:sp>
    </p:spTree>
    <p:extLst>
      <p:ext uri="{BB962C8B-B14F-4D97-AF65-F5344CB8AC3E}">
        <p14:creationId xmlns:p14="http://schemas.microsoft.com/office/powerpoint/2010/main" val="4226933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415600" y="593367"/>
            <a:ext cx="9882400" cy="763600"/>
          </a:xfrm>
          <a:prstGeom prst="rect">
            <a:avLst/>
          </a:prstGeom>
        </p:spPr>
        <p:txBody>
          <a:bodyPr spcFirstLastPara="1" vert="horz" wrap="square" lIns="91433" tIns="45700" rIns="91433" bIns="45700" rtlCol="0" anchor="ctr" anchorCtr="0">
            <a:noAutofit/>
          </a:bodyPr>
          <a:lstStyle/>
          <a:p>
            <a:r>
              <a:rPr lang="en"/>
              <a:t>Questions?</a:t>
            </a:r>
            <a:endParaRPr/>
          </a:p>
        </p:txBody>
      </p:sp>
      <p:pic>
        <p:nvPicPr>
          <p:cNvPr id="201" name="Google Shape;201;p30"/>
          <p:cNvPicPr preferRelativeResize="0"/>
          <p:nvPr/>
        </p:nvPicPr>
        <p:blipFill>
          <a:blip r:embed="rId3">
            <a:alphaModFix/>
          </a:blip>
          <a:stretch>
            <a:fillRect/>
          </a:stretch>
        </p:blipFill>
        <p:spPr>
          <a:xfrm>
            <a:off x="7175133" y="2365600"/>
            <a:ext cx="2869067" cy="2869067"/>
          </a:xfrm>
          <a:prstGeom prst="rect">
            <a:avLst/>
          </a:prstGeom>
          <a:noFill/>
          <a:ln>
            <a:noFill/>
          </a:ln>
        </p:spPr>
      </p:pic>
      <p:sp>
        <p:nvSpPr>
          <p:cNvPr id="202" name="Google Shape;202;p30"/>
          <p:cNvSpPr txBox="1"/>
          <p:nvPr/>
        </p:nvSpPr>
        <p:spPr>
          <a:xfrm>
            <a:off x="7581667" y="1804834"/>
            <a:ext cx="1852400" cy="775044"/>
          </a:xfrm>
          <a:prstGeom prst="rect">
            <a:avLst/>
          </a:prstGeom>
          <a:noFill/>
          <a:ln>
            <a:noFill/>
          </a:ln>
        </p:spPr>
        <p:txBody>
          <a:bodyPr spcFirstLastPara="1" wrap="square" lIns="121900" tIns="121900" rIns="121900" bIns="121900" anchor="t" anchorCtr="0">
            <a:spAutoFit/>
          </a:bodyPr>
          <a:lstStyle/>
          <a:p>
            <a:pPr>
              <a:lnSpc>
                <a:spcPct val="90000"/>
              </a:lnSpc>
              <a:spcBef>
                <a:spcPts val="1067"/>
              </a:spcBef>
            </a:pPr>
            <a:r>
              <a:rPr lang="en" sz="2800">
                <a:solidFill>
                  <a:schemeClr val="dk1"/>
                </a:solidFill>
                <a:latin typeface="Open Sans"/>
                <a:ea typeface="Open Sans"/>
                <a:cs typeface="Open Sans"/>
                <a:sym typeface="Open Sans"/>
              </a:rPr>
              <a:t>Hand-out</a:t>
            </a:r>
            <a:endParaRPr sz="2400"/>
          </a:p>
        </p:txBody>
      </p:sp>
      <p:pic>
        <p:nvPicPr>
          <p:cNvPr id="203" name="Google Shape;203;p30"/>
          <p:cNvPicPr preferRelativeResize="0"/>
          <p:nvPr/>
        </p:nvPicPr>
        <p:blipFill>
          <a:blip r:embed="rId4">
            <a:alphaModFix/>
          </a:blip>
          <a:stretch>
            <a:fillRect/>
          </a:stretch>
        </p:blipFill>
        <p:spPr>
          <a:xfrm>
            <a:off x="2314132" y="2365601"/>
            <a:ext cx="2691640" cy="2795833"/>
          </a:xfrm>
          <a:prstGeom prst="rect">
            <a:avLst/>
          </a:prstGeom>
          <a:noFill/>
          <a:ln>
            <a:noFill/>
          </a:ln>
        </p:spPr>
      </p:pic>
      <p:sp>
        <p:nvSpPr>
          <p:cNvPr id="204" name="Google Shape;204;p30"/>
          <p:cNvSpPr txBox="1"/>
          <p:nvPr/>
        </p:nvSpPr>
        <p:spPr>
          <a:xfrm>
            <a:off x="2428967" y="1731601"/>
            <a:ext cx="2441600" cy="775044"/>
          </a:xfrm>
          <a:prstGeom prst="rect">
            <a:avLst/>
          </a:prstGeom>
          <a:noFill/>
          <a:ln>
            <a:noFill/>
          </a:ln>
        </p:spPr>
        <p:txBody>
          <a:bodyPr spcFirstLastPara="1" wrap="square" lIns="121900" tIns="121900" rIns="121900" bIns="121900" anchor="t" anchorCtr="0">
            <a:spAutoFit/>
          </a:bodyPr>
          <a:lstStyle/>
          <a:p>
            <a:pPr>
              <a:lnSpc>
                <a:spcPct val="90000"/>
              </a:lnSpc>
              <a:spcBef>
                <a:spcPts val="1067"/>
              </a:spcBef>
            </a:pPr>
            <a:r>
              <a:rPr lang="en" sz="2800">
                <a:solidFill>
                  <a:schemeClr val="dk1"/>
                </a:solidFill>
                <a:latin typeface="Open Sans"/>
                <a:ea typeface="Open Sans"/>
                <a:cs typeface="Open Sans"/>
                <a:sym typeface="Open Sans"/>
              </a:rPr>
              <a:t>Presentation</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body" idx="2"/>
          </p:nvPr>
        </p:nvSpPr>
        <p:spPr>
          <a:xfrm>
            <a:off x="415400" y="606700"/>
            <a:ext cx="3988800" cy="2031600"/>
          </a:xfrm>
          <a:prstGeom prst="rect">
            <a:avLst/>
          </a:prstGeom>
          <a:noFill/>
          <a:ln>
            <a:noFill/>
          </a:ln>
        </p:spPr>
        <p:txBody>
          <a:bodyPr spcFirstLastPara="1" vert="horz" wrap="square" lIns="91433" tIns="45700" rIns="91433" bIns="45700" rtlCol="0" anchor="t" anchorCtr="0">
            <a:noAutofit/>
          </a:bodyPr>
          <a:lstStyle/>
          <a:p>
            <a:pPr marL="0" indent="0">
              <a:spcBef>
                <a:spcPts val="0"/>
              </a:spcBef>
            </a:pPr>
            <a:r>
              <a:rPr lang="en" b="1">
                <a:latin typeface="Open Sans"/>
                <a:ea typeface="Open Sans"/>
                <a:cs typeface="Open Sans"/>
                <a:sym typeface="Open Sans"/>
              </a:rPr>
              <a:t>Nathan McAlister</a:t>
            </a:r>
            <a:br>
              <a:rPr lang="en"/>
            </a:br>
            <a:r>
              <a:rPr lang="en"/>
              <a:t>Humanities Program Manager - HGSS, Library, WL, and FinLit</a:t>
            </a:r>
            <a:endParaRPr/>
          </a:p>
          <a:p>
            <a:pPr marL="0" indent="0">
              <a:spcBef>
                <a:spcPts val="0"/>
              </a:spcBef>
            </a:pPr>
            <a:r>
              <a:rPr lang="en"/>
              <a:t>Career, Standards and Assessment Services</a:t>
            </a:r>
            <a:br>
              <a:rPr lang="en"/>
            </a:br>
            <a:r>
              <a:rPr lang="en"/>
              <a:t>(785) 296-3892</a:t>
            </a:r>
            <a:br>
              <a:rPr lang="en"/>
            </a:br>
            <a:r>
              <a:rPr lang="en" b="1" u="sng">
                <a:solidFill>
                  <a:schemeClr val="hlink"/>
                </a:solidFill>
                <a:latin typeface="Open Sans"/>
                <a:ea typeface="Open Sans"/>
                <a:cs typeface="Open Sans"/>
                <a:sym typeface="Open Sans"/>
                <a:hlinkClick r:id="rId3"/>
              </a:rPr>
              <a:t>nmcalister@ksde.org</a:t>
            </a:r>
            <a:r>
              <a:rPr lang="en" b="1">
                <a:latin typeface="Open Sans"/>
                <a:ea typeface="Open Sans"/>
                <a:cs typeface="Open Sans"/>
                <a:sym typeface="Open Sans"/>
              </a:rPr>
              <a:t> </a:t>
            </a:r>
            <a:endParaRPr b="1">
              <a:latin typeface="Open Sans"/>
              <a:ea typeface="Open Sans"/>
              <a:cs typeface="Open Sans"/>
              <a:sym typeface="Open Sans"/>
            </a:endParaRPr>
          </a:p>
        </p:txBody>
      </p:sp>
      <p:sp>
        <p:nvSpPr>
          <p:cNvPr id="210" name="Google Shape;210;p31"/>
          <p:cNvSpPr txBox="1">
            <a:spLocks noGrp="1"/>
          </p:cNvSpPr>
          <p:nvPr>
            <p:ph type="body" idx="2"/>
          </p:nvPr>
        </p:nvSpPr>
        <p:spPr>
          <a:xfrm>
            <a:off x="8540733" y="3292933"/>
            <a:ext cx="2956000" cy="2031600"/>
          </a:xfrm>
          <a:prstGeom prst="rect">
            <a:avLst/>
          </a:prstGeom>
          <a:noFill/>
          <a:ln>
            <a:noFill/>
          </a:ln>
        </p:spPr>
        <p:txBody>
          <a:bodyPr spcFirstLastPara="1" vert="horz" wrap="square" lIns="91433" tIns="45700" rIns="91433" bIns="45700" rtlCol="0" anchor="t" anchorCtr="0">
            <a:noAutofit/>
          </a:bodyPr>
          <a:lstStyle/>
          <a:p>
            <a:pPr marL="0" indent="0">
              <a:spcBef>
                <a:spcPts val="0"/>
              </a:spcBef>
            </a:pPr>
            <a:r>
              <a:rPr lang="en" b="1">
                <a:latin typeface="Open Sans"/>
                <a:ea typeface="Open Sans"/>
                <a:cs typeface="Open Sans"/>
                <a:sym typeface="Open Sans"/>
              </a:rPr>
              <a:t>Meg Richard</a:t>
            </a:r>
            <a:br>
              <a:rPr lang="en"/>
            </a:br>
            <a:r>
              <a:rPr lang="en"/>
              <a:t>STEM Program Manager - Science</a:t>
            </a:r>
            <a:br>
              <a:rPr lang="en"/>
            </a:br>
            <a:r>
              <a:rPr lang="en"/>
              <a:t>Career, Standards and Assessment Services</a:t>
            </a:r>
            <a:br>
              <a:rPr lang="en"/>
            </a:br>
            <a:r>
              <a:rPr lang="en"/>
              <a:t>(785) 296-8108</a:t>
            </a:r>
            <a:br>
              <a:rPr lang="en"/>
            </a:br>
            <a:r>
              <a:rPr lang="en" b="1" u="sng">
                <a:solidFill>
                  <a:schemeClr val="hlink"/>
                </a:solidFill>
                <a:latin typeface="Open Sans"/>
                <a:ea typeface="Open Sans"/>
                <a:cs typeface="Open Sans"/>
                <a:sym typeface="Open Sans"/>
                <a:hlinkClick r:id="rId4"/>
              </a:rPr>
              <a:t>mrichard@ksde.org</a:t>
            </a:r>
            <a:r>
              <a:rPr lang="en" b="1">
                <a:latin typeface="Open Sans"/>
                <a:ea typeface="Open Sans"/>
                <a:cs typeface="Open Sans"/>
                <a:sym typeface="Open Sans"/>
              </a:rPr>
              <a:t>  </a:t>
            </a:r>
            <a:endParaRPr b="1">
              <a:latin typeface="Open Sans"/>
              <a:ea typeface="Open Sans"/>
              <a:cs typeface="Open Sans"/>
              <a:sym typeface="Open Sans"/>
            </a:endParaRPr>
          </a:p>
        </p:txBody>
      </p:sp>
      <p:sp>
        <p:nvSpPr>
          <p:cNvPr id="211" name="Google Shape;211;p31"/>
          <p:cNvSpPr txBox="1">
            <a:spLocks noGrp="1"/>
          </p:cNvSpPr>
          <p:nvPr>
            <p:ph type="body" idx="2"/>
          </p:nvPr>
        </p:nvSpPr>
        <p:spPr>
          <a:xfrm>
            <a:off x="415400" y="3292933"/>
            <a:ext cx="2876400" cy="2031600"/>
          </a:xfrm>
          <a:prstGeom prst="rect">
            <a:avLst/>
          </a:prstGeom>
          <a:noFill/>
          <a:ln>
            <a:noFill/>
          </a:ln>
        </p:spPr>
        <p:txBody>
          <a:bodyPr spcFirstLastPara="1" vert="horz" wrap="square" lIns="91433" tIns="45700" rIns="91433" bIns="45700" rtlCol="0" anchor="t" anchorCtr="0">
            <a:noAutofit/>
          </a:bodyPr>
          <a:lstStyle/>
          <a:p>
            <a:pPr marL="0" indent="0">
              <a:spcBef>
                <a:spcPts val="0"/>
              </a:spcBef>
            </a:pPr>
            <a:r>
              <a:rPr lang="en" b="1">
                <a:latin typeface="Open Sans"/>
                <a:ea typeface="Open Sans"/>
                <a:cs typeface="Open Sans"/>
                <a:sym typeface="Open Sans"/>
              </a:rPr>
              <a:t>Joann McRell</a:t>
            </a:r>
            <a:br>
              <a:rPr lang="en"/>
            </a:br>
            <a:r>
              <a:rPr lang="en"/>
              <a:t>Humanities Program Manager - ELA</a:t>
            </a:r>
            <a:br>
              <a:rPr lang="en"/>
            </a:br>
            <a:r>
              <a:rPr lang="en"/>
              <a:t>Career, Standards and Assessment Services</a:t>
            </a:r>
            <a:br>
              <a:rPr lang="en"/>
            </a:br>
            <a:r>
              <a:rPr lang="en"/>
              <a:t>(785) 296-2144</a:t>
            </a:r>
            <a:br>
              <a:rPr lang="en"/>
            </a:br>
            <a:r>
              <a:rPr lang="en" b="1" u="sng">
                <a:solidFill>
                  <a:schemeClr val="hlink"/>
                </a:solidFill>
                <a:latin typeface="Open Sans"/>
                <a:ea typeface="Open Sans"/>
                <a:cs typeface="Open Sans"/>
                <a:sym typeface="Open Sans"/>
                <a:hlinkClick r:id="rId5"/>
              </a:rPr>
              <a:t>jmcrell@ksde.org</a:t>
            </a:r>
            <a:r>
              <a:rPr lang="en" b="1">
                <a:latin typeface="Open Sans"/>
                <a:ea typeface="Open Sans"/>
                <a:cs typeface="Open Sans"/>
                <a:sym typeface="Open Sans"/>
              </a:rPr>
              <a:t> </a:t>
            </a:r>
            <a:r>
              <a:rPr lang="en"/>
              <a:t>  </a:t>
            </a:r>
            <a:endParaRPr/>
          </a:p>
        </p:txBody>
      </p:sp>
      <p:sp>
        <p:nvSpPr>
          <p:cNvPr id="212" name="Google Shape;212;p31"/>
          <p:cNvSpPr txBox="1">
            <a:spLocks noGrp="1"/>
          </p:cNvSpPr>
          <p:nvPr>
            <p:ph type="body" idx="2"/>
          </p:nvPr>
        </p:nvSpPr>
        <p:spPr>
          <a:xfrm>
            <a:off x="8540733" y="606700"/>
            <a:ext cx="2956000" cy="2031600"/>
          </a:xfrm>
          <a:prstGeom prst="rect">
            <a:avLst/>
          </a:prstGeom>
          <a:noFill/>
          <a:ln>
            <a:noFill/>
          </a:ln>
        </p:spPr>
        <p:txBody>
          <a:bodyPr spcFirstLastPara="1" vert="horz" wrap="square" lIns="91433" tIns="45700" rIns="91433" bIns="45700" rtlCol="0" anchor="t" anchorCtr="0">
            <a:noAutofit/>
          </a:bodyPr>
          <a:lstStyle/>
          <a:p>
            <a:pPr marL="0" indent="0">
              <a:spcBef>
                <a:spcPts val="0"/>
              </a:spcBef>
            </a:pPr>
            <a:r>
              <a:rPr lang="en" b="1">
                <a:latin typeface="Open Sans"/>
                <a:ea typeface="Open Sans"/>
                <a:cs typeface="Open Sans"/>
                <a:sym typeface="Open Sans"/>
              </a:rPr>
              <a:t>Jennifer Hamlet</a:t>
            </a:r>
            <a:br>
              <a:rPr lang="en" b="1">
                <a:latin typeface="Open Sans"/>
                <a:ea typeface="Open Sans"/>
                <a:cs typeface="Open Sans"/>
                <a:sym typeface="Open Sans"/>
              </a:rPr>
            </a:br>
            <a:r>
              <a:rPr lang="en"/>
              <a:t>STEM Program Manager</a:t>
            </a:r>
            <a:br>
              <a:rPr lang="en"/>
            </a:br>
            <a:r>
              <a:rPr lang="en"/>
              <a:t>Career, Standards and Assessment Services</a:t>
            </a:r>
            <a:br>
              <a:rPr lang="en"/>
            </a:br>
            <a:r>
              <a:rPr lang="en"/>
              <a:t>(785) 296-1893</a:t>
            </a:r>
            <a:br>
              <a:rPr lang="en"/>
            </a:br>
            <a:r>
              <a:rPr lang="en" b="1" u="sng">
                <a:solidFill>
                  <a:schemeClr val="hlink"/>
                </a:solidFill>
                <a:latin typeface="Open Sans"/>
                <a:ea typeface="Open Sans"/>
                <a:cs typeface="Open Sans"/>
                <a:sym typeface="Open Sans"/>
                <a:hlinkClick r:id="rId6"/>
              </a:rPr>
              <a:t>jhamlet@ksde.org </a:t>
            </a:r>
            <a:r>
              <a:rPr lang="en" b="1">
                <a:latin typeface="Open Sans"/>
                <a:ea typeface="Open Sans"/>
                <a:cs typeface="Open Sans"/>
                <a:sym typeface="Open Sans"/>
              </a:rPr>
              <a:t>  </a:t>
            </a:r>
            <a:endParaRPr b="1">
              <a:latin typeface="Open Sans"/>
              <a:ea typeface="Open Sans"/>
              <a:cs typeface="Open Sans"/>
              <a:sym typeface="Open Sans"/>
            </a:endParaRPr>
          </a:p>
        </p:txBody>
      </p:sp>
      <p:sp>
        <p:nvSpPr>
          <p:cNvPr id="213" name="Google Shape;213;p31"/>
          <p:cNvSpPr txBox="1">
            <a:spLocks noGrp="1"/>
          </p:cNvSpPr>
          <p:nvPr>
            <p:ph type="body" idx="2"/>
          </p:nvPr>
        </p:nvSpPr>
        <p:spPr>
          <a:xfrm>
            <a:off x="4702233" y="3292933"/>
            <a:ext cx="2956000" cy="2031600"/>
          </a:xfrm>
          <a:prstGeom prst="rect">
            <a:avLst/>
          </a:prstGeom>
          <a:noFill/>
          <a:ln>
            <a:noFill/>
          </a:ln>
        </p:spPr>
        <p:txBody>
          <a:bodyPr spcFirstLastPara="1" vert="horz" wrap="square" lIns="91433" tIns="45700" rIns="91433" bIns="45700" rtlCol="0" anchor="t" anchorCtr="0">
            <a:noAutofit/>
          </a:bodyPr>
          <a:lstStyle/>
          <a:p>
            <a:pPr marL="0" indent="0">
              <a:spcBef>
                <a:spcPts val="0"/>
              </a:spcBef>
            </a:pPr>
            <a:r>
              <a:rPr lang="en" b="1">
                <a:latin typeface="Open Sans"/>
                <a:ea typeface="Open Sans"/>
                <a:cs typeface="Open Sans"/>
                <a:sym typeface="Open Sans"/>
              </a:rPr>
              <a:t>Laurie Curtis</a:t>
            </a:r>
            <a:br>
              <a:rPr lang="en"/>
            </a:br>
            <a:r>
              <a:rPr lang="en"/>
              <a:t>Early Literacy &amp; Dyslexia Program Manager</a:t>
            </a:r>
            <a:br>
              <a:rPr lang="en"/>
            </a:br>
            <a:r>
              <a:rPr lang="en"/>
              <a:t>Career, Standards and Assessment Services</a:t>
            </a:r>
            <a:br>
              <a:rPr lang="en"/>
            </a:br>
            <a:r>
              <a:rPr lang="en"/>
              <a:t>(785) 296-2749</a:t>
            </a:r>
            <a:br>
              <a:rPr lang="en"/>
            </a:br>
            <a:r>
              <a:rPr lang="en" b="1" u="sng">
                <a:solidFill>
                  <a:schemeClr val="hlink"/>
                </a:solidFill>
                <a:latin typeface="Open Sans"/>
                <a:ea typeface="Open Sans"/>
                <a:cs typeface="Open Sans"/>
                <a:sym typeface="Open Sans"/>
                <a:hlinkClick r:id="rId7"/>
              </a:rPr>
              <a:t>lcurtis@ksde.org</a:t>
            </a:r>
            <a:r>
              <a:rPr lang="en" b="1">
                <a:latin typeface="Open Sans"/>
                <a:ea typeface="Open Sans"/>
                <a:cs typeface="Open Sans"/>
                <a:sym typeface="Open Sans"/>
              </a:rPr>
              <a:t>  </a:t>
            </a:r>
            <a:endParaRPr b="1">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76578D-821B-5576-1852-2A695516EBED}"/>
              </a:ext>
            </a:extLst>
          </p:cNvPr>
          <p:cNvSpPr>
            <a:spLocks noGrp="1"/>
          </p:cNvSpPr>
          <p:nvPr>
            <p:ph sz="quarter" idx="13"/>
          </p:nvPr>
        </p:nvSpPr>
        <p:spPr/>
        <p:txBody>
          <a:bodyPr>
            <a:normAutofit/>
          </a:bodyPr>
          <a:lstStyle/>
          <a:p>
            <a:r>
              <a:rPr lang="en-US" sz="7200" b="1" i="0" dirty="0"/>
              <a:t>Lunch</a:t>
            </a:r>
          </a:p>
        </p:txBody>
      </p:sp>
      <p:sp>
        <p:nvSpPr>
          <p:cNvPr id="5" name="Text Placeholder 4">
            <a:extLst>
              <a:ext uri="{FF2B5EF4-FFF2-40B4-BE49-F238E27FC236}">
                <a16:creationId xmlns:a16="http://schemas.microsoft.com/office/drawing/2014/main" id="{2549EA86-95ED-ABA2-DBCF-0AE40B53774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63206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96D5DE-9484-2159-0717-BC0E5D27A13A}"/>
              </a:ext>
            </a:extLst>
          </p:cNvPr>
          <p:cNvSpPr>
            <a:spLocks noGrp="1"/>
          </p:cNvSpPr>
          <p:nvPr>
            <p:ph idx="1"/>
          </p:nvPr>
        </p:nvSpPr>
        <p:spPr>
          <a:xfrm>
            <a:off x="838200" y="1324032"/>
            <a:ext cx="10515600" cy="4939607"/>
          </a:xfrm>
        </p:spPr>
        <p:txBody>
          <a:bodyPr>
            <a:normAutofit/>
          </a:bodyPr>
          <a:lstStyle/>
          <a:p>
            <a:pPr marL="342900" marR="0" lvl="0" indent="-342900">
              <a:spcBef>
                <a:spcPts val="0"/>
              </a:spcBef>
              <a:spcAft>
                <a:spcPts val="600"/>
              </a:spcAft>
              <a:buSzPts val="1100"/>
              <a:buFont typeface="Symbol" panose="05050102010706020507" pitchFamily="18" charset="2"/>
              <a:buChar char=""/>
            </a:pPr>
            <a:r>
              <a:rPr lang="en-US" sz="1800" dirty="0">
                <a:effectLst/>
                <a:uFill>
                  <a:solidFill>
                    <a:srgbClr val="7F7F7F"/>
                  </a:solidFill>
                </a:uFill>
                <a:latin typeface="Open Sans Light" panose="020B0306030504020204" pitchFamily="34" charset="0"/>
                <a:ea typeface="Open Sans Light" panose="020B0306030504020204" pitchFamily="34" charset="0"/>
              </a:rPr>
              <a:t>Early Childhood - KELS – Dr. Ben Proctor</a:t>
            </a:r>
          </a:p>
          <a:p>
            <a:pPr marL="342900" marR="0" lvl="0" indent="-342900">
              <a:spcBef>
                <a:spcPts val="0"/>
              </a:spcBef>
              <a:spcAft>
                <a:spcPts val="600"/>
              </a:spcAft>
              <a:buSzPts val="1100"/>
              <a:buFont typeface="Symbol" panose="05050102010706020507" pitchFamily="18" charset="2"/>
              <a:buChar char=""/>
            </a:pPr>
            <a:r>
              <a:rPr lang="en-US" sz="1800" dirty="0">
                <a:effectLst/>
                <a:uFill>
                  <a:solidFill>
                    <a:srgbClr val="7F7F7F"/>
                  </a:solidFill>
                </a:uFill>
                <a:latin typeface="Open Sans Light" panose="020B0306030504020204" pitchFamily="34" charset="0"/>
                <a:ea typeface="Open Sans Light" panose="020B0306030504020204" pitchFamily="34" charset="0"/>
              </a:rPr>
              <a:t>Every Child Can Read Act Reporting – End of Year</a:t>
            </a:r>
          </a:p>
          <a:p>
            <a:pPr marL="342900" marR="0" lvl="0" indent="-342900">
              <a:spcBef>
                <a:spcPts val="0"/>
              </a:spcBef>
              <a:spcAft>
                <a:spcPts val="600"/>
              </a:spcAft>
              <a:buSzPts val="1100"/>
              <a:buFont typeface="Symbol" panose="05050102010706020507" pitchFamily="18" charset="2"/>
              <a:buChar char=""/>
            </a:pPr>
            <a:r>
              <a:rPr lang="en-US" sz="1800" dirty="0">
                <a:effectLst/>
                <a:uFill>
                  <a:solidFill>
                    <a:srgbClr val="7F7F7F"/>
                  </a:solidFill>
                </a:uFill>
                <a:latin typeface="Open Sans Light" panose="020B0306030504020204" pitchFamily="34" charset="0"/>
                <a:ea typeface="Open Sans Light" panose="020B0306030504020204" pitchFamily="34" charset="0"/>
              </a:rPr>
              <a:t>ELA Crosswalk and State Literacy Plan – Joann McRell</a:t>
            </a:r>
          </a:p>
          <a:p>
            <a:pPr marL="342900" marR="0" lvl="0" indent="-342900">
              <a:spcBef>
                <a:spcPts val="0"/>
              </a:spcBef>
              <a:spcAft>
                <a:spcPts val="600"/>
              </a:spcAft>
              <a:buSzPts val="1100"/>
              <a:buFont typeface="Symbol" panose="05050102010706020507" pitchFamily="18" charset="2"/>
              <a:buChar char=""/>
            </a:pPr>
            <a:r>
              <a:rPr lang="en-US" sz="1800" dirty="0">
                <a:effectLst/>
                <a:uFill>
                  <a:solidFill>
                    <a:srgbClr val="7F7F7F"/>
                  </a:solidFill>
                </a:uFill>
                <a:latin typeface="Open Sans Light" panose="020B0306030504020204" pitchFamily="34" charset="0"/>
                <a:ea typeface="Open Sans Light" panose="020B0306030504020204" pitchFamily="34" charset="0"/>
              </a:rPr>
              <a:t>Graduation– Dr. David Fernkopf and Dr. Robyn Kelso</a:t>
            </a:r>
          </a:p>
          <a:p>
            <a:pPr marL="342900" marR="0" lvl="0" indent="-342900">
              <a:spcBef>
                <a:spcPts val="0"/>
              </a:spcBef>
              <a:spcAft>
                <a:spcPts val="600"/>
              </a:spcAft>
              <a:buSzPts val="1100"/>
              <a:buFont typeface="Symbol" panose="05050102010706020507" pitchFamily="18" charset="2"/>
              <a:buChar char=""/>
            </a:pPr>
            <a:r>
              <a:rPr lang="en-US" sz="1800" dirty="0">
                <a:solidFill>
                  <a:srgbClr val="000000"/>
                </a:solidFill>
                <a:effectLst/>
                <a:uFill>
                  <a:solidFill>
                    <a:srgbClr val="7F7F7F"/>
                  </a:solidFill>
                </a:uFill>
                <a:latin typeface="Open Sans Light" panose="020B0306030504020204" pitchFamily="34" charset="0"/>
                <a:ea typeface="Times New Roman" panose="02020603050405020304" pitchFamily="18" charset="0"/>
                <a:cs typeface="Open Sans Light" panose="020B0306030504020204" pitchFamily="34" charset="0"/>
              </a:rPr>
              <a:t>Revised Initial Dyslexia Modules and the new information on Developmental Language Disorder</a:t>
            </a:r>
            <a:r>
              <a:rPr lang="en-US" sz="1800" dirty="0">
                <a:effectLst/>
                <a:uFill>
                  <a:solidFill>
                    <a:srgbClr val="7F7F7F"/>
                  </a:solidFill>
                </a:uFill>
                <a:latin typeface="Open Sans Light" panose="020B0306030504020204" pitchFamily="34" charset="0"/>
                <a:ea typeface="Open Sans Light" panose="020B0306030504020204" pitchFamily="34" charset="0"/>
                <a:cs typeface="Open Sans Light" panose="020B0306030504020204" pitchFamily="34" charset="0"/>
              </a:rPr>
              <a:t>– Dr.</a:t>
            </a:r>
            <a:r>
              <a:rPr lang="en-US" sz="1800" dirty="0">
                <a:effectLst/>
                <a:uFill>
                  <a:solidFill>
                    <a:srgbClr val="7F7F7F"/>
                  </a:solidFill>
                </a:uFill>
                <a:latin typeface="Open Sans Light" panose="020B0306030504020204" pitchFamily="34" charset="0"/>
                <a:ea typeface="Open Sans Light" panose="020B0306030504020204" pitchFamily="34" charset="0"/>
              </a:rPr>
              <a:t> Laurie Curtis</a:t>
            </a:r>
          </a:p>
          <a:p>
            <a:pPr marL="342900" marR="0" lvl="0" indent="-342900">
              <a:spcBef>
                <a:spcPts val="0"/>
              </a:spcBef>
              <a:spcAft>
                <a:spcPts val="600"/>
              </a:spcAft>
              <a:buSzPts val="1100"/>
              <a:buFont typeface="Symbol" panose="05050102010706020507" pitchFamily="18" charset="2"/>
              <a:buChar char=""/>
            </a:pPr>
            <a:r>
              <a:rPr lang="en-US" sz="1800" dirty="0">
                <a:effectLst/>
                <a:uFill>
                  <a:solidFill>
                    <a:srgbClr val="7F7F7F"/>
                  </a:solidFill>
                </a:uFill>
                <a:latin typeface="Open Sans Light" panose="020B0306030504020204" pitchFamily="34" charset="0"/>
                <a:ea typeface="Open Sans Light" panose="020B0306030504020204" pitchFamily="34" charset="0"/>
              </a:rPr>
              <a:t>KSDE Great Ideas in Education Conference – Dr. Proctor</a:t>
            </a:r>
          </a:p>
          <a:p>
            <a:pPr marL="342900" marR="0" lvl="0" indent="-342900">
              <a:spcBef>
                <a:spcPts val="0"/>
              </a:spcBef>
              <a:spcAft>
                <a:spcPts val="600"/>
              </a:spcAft>
              <a:buFont typeface="Symbol" panose="05050102010706020507" pitchFamily="18" charset="2"/>
              <a:buChar char=""/>
            </a:pPr>
            <a:r>
              <a:rPr lang="en-US" sz="1800" dirty="0">
                <a:effectLst/>
                <a:latin typeface="Open Sans Light" panose="020B0306030504020204" pitchFamily="34" charset="0"/>
                <a:ea typeface="Open Sans Light" panose="020B0306030504020204" pitchFamily="34" charset="0"/>
              </a:rPr>
              <a:t>Licensure Update – Shane Carter</a:t>
            </a:r>
          </a:p>
          <a:p>
            <a:pPr marL="742950" marR="0" lvl="1" indent="-285750">
              <a:spcBef>
                <a:spcPts val="0"/>
              </a:spcBef>
              <a:spcAft>
                <a:spcPts val="600"/>
              </a:spcAft>
              <a:buFont typeface="Courier New" panose="02070309020205020404" pitchFamily="49" charset="0"/>
              <a:buChar char="o"/>
            </a:pPr>
            <a:r>
              <a:rPr lang="en-US" sz="1800" dirty="0">
                <a:effectLst/>
                <a:latin typeface="Open Sans Light" panose="020B0306030504020204" pitchFamily="34" charset="0"/>
                <a:ea typeface="Open Sans Light" panose="020B0306030504020204" pitchFamily="34" charset="0"/>
              </a:rPr>
              <a:t>Registered Apprenticeship</a:t>
            </a:r>
          </a:p>
          <a:p>
            <a:pPr marL="742950" marR="0" lvl="1" indent="-285750">
              <a:spcBef>
                <a:spcPts val="0"/>
              </a:spcBef>
              <a:spcAft>
                <a:spcPts val="600"/>
              </a:spcAft>
              <a:buFont typeface="Courier New" panose="02070309020205020404" pitchFamily="49" charset="0"/>
              <a:buChar char="o"/>
            </a:pPr>
            <a:r>
              <a:rPr lang="en-US" sz="1800" dirty="0">
                <a:effectLst/>
                <a:latin typeface="Open Sans Light" panose="020B0306030504020204" pitchFamily="34" charset="0"/>
                <a:ea typeface="Open Sans Light" panose="020B0306030504020204" pitchFamily="34" charset="0"/>
              </a:rPr>
              <a:t>Limited residency licenses</a:t>
            </a:r>
          </a:p>
          <a:p>
            <a:pPr marL="342900" marR="0" lvl="0" indent="-342900">
              <a:spcBef>
                <a:spcPts val="0"/>
              </a:spcBef>
              <a:spcAft>
                <a:spcPts val="600"/>
              </a:spcAft>
              <a:buFont typeface="Symbol" panose="05050102010706020507" pitchFamily="18" charset="2"/>
              <a:buChar char=""/>
            </a:pPr>
            <a:r>
              <a:rPr lang="en-US" sz="1800" dirty="0">
                <a:effectLst/>
                <a:latin typeface="Open Sans Light" panose="020B0306030504020204" pitchFamily="34" charset="0"/>
                <a:ea typeface="Open Sans Light" panose="020B0306030504020204" pitchFamily="34" charset="0"/>
              </a:rPr>
              <a:t>At Risk Populations and the At-Risk list</a:t>
            </a:r>
          </a:p>
          <a:p>
            <a:pPr marL="342900" marR="0" lvl="0" indent="-342900">
              <a:spcBef>
                <a:spcPts val="0"/>
              </a:spcBef>
              <a:spcAft>
                <a:spcPts val="600"/>
              </a:spcAft>
              <a:buFont typeface="Symbol" panose="05050102010706020507" pitchFamily="18" charset="2"/>
              <a:buChar char=""/>
            </a:pPr>
            <a:r>
              <a:rPr lang="en-US" sz="1800" dirty="0">
                <a:effectLst/>
                <a:latin typeface="Open Sans Light" panose="020B0306030504020204" pitchFamily="34" charset="0"/>
                <a:ea typeface="Open Sans Light" panose="020B0306030504020204" pitchFamily="34" charset="0"/>
              </a:rPr>
              <a:t>CTE programs – Natalie Clark and Helen Swanson</a:t>
            </a:r>
          </a:p>
          <a:p>
            <a:pPr marL="342900" marR="0" lvl="0" indent="-342900">
              <a:spcBef>
                <a:spcPts val="0"/>
              </a:spcBef>
              <a:spcAft>
                <a:spcPts val="600"/>
              </a:spcAft>
              <a:buFont typeface="Symbol" panose="05050102010706020507" pitchFamily="18" charset="2"/>
              <a:buChar char=""/>
            </a:pPr>
            <a:r>
              <a:rPr lang="en-US" sz="1800" dirty="0">
                <a:effectLst/>
                <a:latin typeface="Open Sans Light" panose="020B0306030504020204" pitchFamily="34" charset="0"/>
                <a:ea typeface="Open Sans Light" panose="020B0306030504020204" pitchFamily="34" charset="0"/>
              </a:rPr>
              <a:t>IPS Update – Natalie Clark</a:t>
            </a:r>
          </a:p>
          <a:p>
            <a:pPr marL="342900" marR="0" lvl="0" indent="-342900">
              <a:spcBef>
                <a:spcPts val="0"/>
              </a:spcBef>
              <a:spcAft>
                <a:spcPts val="600"/>
              </a:spcAft>
              <a:buFont typeface="Symbol" panose="05050102010706020507" pitchFamily="18" charset="2"/>
              <a:buChar char=""/>
            </a:pPr>
            <a:r>
              <a:rPr lang="en-US" sz="1800" dirty="0">
                <a:effectLst/>
                <a:latin typeface="Open Sans Light" panose="020B0306030504020204" pitchFamily="34" charset="0"/>
                <a:ea typeface="Open Sans Light" panose="020B0306030504020204" pitchFamily="34" charset="0"/>
              </a:rPr>
              <a:t>Assessment Timeline for New Assessments – Julie Ewing</a:t>
            </a:r>
          </a:p>
          <a:p>
            <a:pPr lvl="1">
              <a:buFont typeface="Courier New" panose="02070309020205020404" pitchFamily="49" charset="0"/>
              <a:buChar char="o"/>
            </a:pPr>
            <a:r>
              <a:rPr lang="en-US" sz="1800" dirty="0">
                <a:effectLst/>
                <a:latin typeface="Open Sans Light" panose="020B0306030504020204" pitchFamily="34" charset="0"/>
                <a:ea typeface="Open Sans Light" panose="020B0306030504020204" pitchFamily="34" charset="0"/>
              </a:rPr>
              <a:t>Common Assessment Development</a:t>
            </a:r>
            <a:endParaRPr lang="en-US" sz="1800" dirty="0"/>
          </a:p>
        </p:txBody>
      </p:sp>
      <p:sp>
        <p:nvSpPr>
          <p:cNvPr id="4" name="Title 3">
            <a:extLst>
              <a:ext uri="{FF2B5EF4-FFF2-40B4-BE49-F238E27FC236}">
                <a16:creationId xmlns:a16="http://schemas.microsoft.com/office/drawing/2014/main" id="{CF62DA02-1FA9-DDB9-68B2-C2BDC84DC5AF}"/>
              </a:ext>
            </a:extLst>
          </p:cNvPr>
          <p:cNvSpPr>
            <a:spLocks noGrp="1"/>
          </p:cNvSpPr>
          <p:nvPr>
            <p:ph type="title"/>
          </p:nvPr>
        </p:nvSpPr>
        <p:spPr/>
        <p:txBody>
          <a:bodyPr/>
          <a:lstStyle/>
          <a:p>
            <a:r>
              <a:rPr lang="en-US" dirty="0"/>
              <a:t>KSDE Updates</a:t>
            </a:r>
          </a:p>
        </p:txBody>
      </p:sp>
    </p:spTree>
    <p:extLst>
      <p:ext uri="{BB962C8B-B14F-4D97-AF65-F5344CB8AC3E}">
        <p14:creationId xmlns:p14="http://schemas.microsoft.com/office/powerpoint/2010/main" val="3153605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B05D0-118D-C5DE-1FF0-C96EB7EE40D1}"/>
              </a:ext>
            </a:extLst>
          </p:cNvPr>
          <p:cNvSpPr>
            <a:spLocks noGrp="1"/>
          </p:cNvSpPr>
          <p:nvPr>
            <p:ph type="title"/>
          </p:nvPr>
        </p:nvSpPr>
        <p:spPr/>
        <p:txBody>
          <a:bodyPr>
            <a:normAutofit/>
          </a:bodyPr>
          <a:lstStyle/>
          <a:p>
            <a:r>
              <a:rPr lang="en-US" dirty="0"/>
              <a:t>Graduation Updates – Post Secondary Assets</a:t>
            </a:r>
          </a:p>
        </p:txBody>
      </p:sp>
      <p:sp>
        <p:nvSpPr>
          <p:cNvPr id="5" name="TextBox 4">
            <a:extLst>
              <a:ext uri="{FF2B5EF4-FFF2-40B4-BE49-F238E27FC236}">
                <a16:creationId xmlns:a16="http://schemas.microsoft.com/office/drawing/2014/main" id="{5EEEBA0A-F100-47D4-651D-F0F0085FB1ED}"/>
              </a:ext>
            </a:extLst>
          </p:cNvPr>
          <p:cNvSpPr txBox="1"/>
          <p:nvPr/>
        </p:nvSpPr>
        <p:spPr>
          <a:xfrm>
            <a:off x="838200" y="1690688"/>
            <a:ext cx="11149584" cy="6647974"/>
          </a:xfrm>
          <a:prstGeom prst="rect">
            <a:avLst/>
          </a:prstGeom>
          <a:noFill/>
        </p:spPr>
        <p:txBody>
          <a:bodyPr wrap="square">
            <a:spAutoFit/>
          </a:bodyPr>
          <a:lstStyle/>
          <a:p>
            <a:pPr marL="285750" indent="-285750" rtl="0" fontAlgn="base">
              <a:spcBef>
                <a:spcPts val="600"/>
              </a:spcBef>
              <a:spcAft>
                <a:spcPts val="600"/>
              </a:spcAft>
              <a:buFont typeface="Arial" panose="020B0604020202020204" pitchFamily="34" charset="0"/>
              <a:buChar char="•"/>
            </a:pPr>
            <a:r>
              <a:rPr lang="en-US" sz="2000" dirty="0">
                <a:solidFill>
                  <a:srgbClr val="12284C"/>
                </a:solidFill>
              </a:rPr>
              <a:t> Current updates includes the post secondary asset list:</a:t>
            </a:r>
          </a:p>
          <a:p>
            <a:pPr marL="0" marR="0">
              <a:spcBef>
                <a:spcPts val="0"/>
              </a:spcBef>
              <a:spcAft>
                <a:spcPts val="0"/>
              </a:spcAft>
            </a:pPr>
            <a:r>
              <a:rPr lang="en-US" sz="2000" dirty="0">
                <a:effectLst/>
                <a:ea typeface="Arial" panose="020B0604020202020204" pitchFamily="34" charset="0"/>
              </a:rPr>
              <a:t>Post Secondary Asset List</a:t>
            </a:r>
          </a:p>
          <a:p>
            <a:pPr marL="0" marR="0">
              <a:spcBef>
                <a:spcPts val="0"/>
              </a:spcBef>
              <a:spcAft>
                <a:spcPts val="0"/>
              </a:spcAft>
            </a:pPr>
            <a:r>
              <a:rPr lang="en-US" sz="2000" dirty="0">
                <a:effectLst/>
                <a:ea typeface="Arial" panose="020B0604020202020204" pitchFamily="34" charset="0"/>
              </a:rPr>
              <a:t>The items on the list </a:t>
            </a:r>
            <a:r>
              <a:rPr lang="en-US" sz="2000">
                <a:effectLst/>
                <a:ea typeface="Arial" panose="020B0604020202020204" pitchFamily="34" charset="0"/>
              </a:rPr>
              <a:t>are official. </a:t>
            </a:r>
            <a:r>
              <a:rPr lang="en-US" sz="2000" dirty="0">
                <a:effectLst/>
                <a:ea typeface="Arial" panose="020B0604020202020204" pitchFamily="34" charset="0"/>
              </a:rPr>
              <a:t>The agency is developing a process to review the assets and ask for feedback from across the state on what might need to be added or edited. The agency will communicate our formal review process soon, which will require state board approval each year, but again, the list is currently official for the 24-25 school year.</a:t>
            </a:r>
            <a:r>
              <a:rPr lang="en-US" sz="2000" kern="1200" dirty="0">
                <a:solidFill>
                  <a:srgbClr val="000000"/>
                </a:solidFill>
                <a:effectLst/>
                <a:ea typeface="Open Sans Light" panose="020B0306030504020204" pitchFamily="34" charset="0"/>
              </a:rPr>
              <a:t> </a:t>
            </a:r>
            <a:r>
              <a:rPr lang="en-US" sz="2000" dirty="0">
                <a:effectLst/>
                <a:ea typeface="Arial" panose="020B0604020202020204" pitchFamily="34" charset="0"/>
              </a:rPr>
              <a:t>Students must acquire a minimum of two post-secondary assets before graduating - can require more if the local district feels this is necessary.</a:t>
            </a:r>
          </a:p>
          <a:p>
            <a:pPr marL="685800" marR="0">
              <a:spcBef>
                <a:spcPts val="0"/>
              </a:spcBef>
              <a:spcAft>
                <a:spcPts val="0"/>
              </a:spcAft>
            </a:pPr>
            <a:r>
              <a:rPr lang="en-US" sz="2000" dirty="0">
                <a:effectLst/>
                <a:ea typeface="Arial" panose="020B0604020202020204" pitchFamily="34" charset="0"/>
              </a:rPr>
              <a:t> </a:t>
            </a:r>
          </a:p>
          <a:p>
            <a:pPr marL="0" marR="0">
              <a:spcBef>
                <a:spcPts val="0"/>
              </a:spcBef>
              <a:spcAft>
                <a:spcPts val="0"/>
              </a:spcAft>
            </a:pPr>
            <a:r>
              <a:rPr lang="en-US" sz="2000" dirty="0">
                <a:effectLst/>
                <a:ea typeface="Arial" panose="020B0604020202020204" pitchFamily="34" charset="0"/>
              </a:rPr>
              <a:t>Districts will need to track students' acquisition of post-secondary assets.</a:t>
            </a:r>
          </a:p>
          <a:p>
            <a:pPr marL="685800" marR="0">
              <a:spcBef>
                <a:spcPts val="0"/>
              </a:spcBef>
              <a:spcAft>
                <a:spcPts val="0"/>
              </a:spcAft>
            </a:pPr>
            <a:r>
              <a:rPr lang="en-US" sz="2000" dirty="0">
                <a:effectLst/>
                <a:ea typeface="Arial" panose="020B0604020202020204" pitchFamily="34" charset="0"/>
              </a:rPr>
              <a:t> </a:t>
            </a:r>
          </a:p>
          <a:p>
            <a:pPr marL="0" marR="0">
              <a:spcBef>
                <a:spcPts val="0"/>
              </a:spcBef>
              <a:spcAft>
                <a:spcPts val="0"/>
              </a:spcAft>
            </a:pPr>
            <a:r>
              <a:rPr lang="en-US" sz="2000" dirty="0">
                <a:effectLst/>
                <a:ea typeface="Arial" panose="020B0604020202020204" pitchFamily="34" charset="0"/>
              </a:rPr>
              <a:t>Districts will also need to keep tracking students’ acquisition of post-secondary assets once the minimum is met.</a:t>
            </a:r>
          </a:p>
          <a:p>
            <a:pPr marR="0" lvl="0">
              <a:spcBef>
                <a:spcPts val="0"/>
              </a:spcBef>
              <a:spcAft>
                <a:spcPts val="0"/>
              </a:spcAft>
            </a:pPr>
            <a:br>
              <a:rPr lang="en-US" sz="1400" dirty="0">
                <a:effectLst/>
                <a:ea typeface="Arial" panose="020B0604020202020204" pitchFamily="34" charset="0"/>
              </a:rPr>
            </a:br>
            <a:endParaRPr lang="en-US" sz="1400" dirty="0">
              <a:solidFill>
                <a:srgbClr val="12284C"/>
              </a:solidFill>
            </a:endParaRPr>
          </a:p>
          <a:p>
            <a:pPr marL="285750" indent="-285750" rtl="0" fontAlgn="base">
              <a:spcBef>
                <a:spcPts val="600"/>
              </a:spcBef>
              <a:spcAft>
                <a:spcPts val="600"/>
              </a:spcAft>
              <a:buFont typeface="Arial" panose="020B0604020202020204" pitchFamily="34" charset="0"/>
              <a:buChar char="•"/>
            </a:pPr>
            <a:endParaRPr lang="en-US" sz="1400" dirty="0">
              <a:solidFill>
                <a:srgbClr val="111111"/>
              </a:solidFill>
            </a:endParaRPr>
          </a:p>
          <a:p>
            <a:pPr marL="285750" indent="-285750" fontAlgn="base">
              <a:spcBef>
                <a:spcPts val="600"/>
              </a:spcBef>
              <a:spcAft>
                <a:spcPts val="600"/>
              </a:spcAft>
              <a:buFont typeface="Arial" panose="020B0604020202020204" pitchFamily="34" charset="0"/>
              <a:buChar char="•"/>
            </a:pPr>
            <a:endParaRPr lang="en-US" sz="1400" b="0" i="0" u="none" strike="noStrike" dirty="0">
              <a:solidFill>
                <a:srgbClr val="111111"/>
              </a:solidFill>
              <a:effectLst/>
            </a:endParaRPr>
          </a:p>
          <a:p>
            <a:pPr marL="285750" indent="-285750" fontAlgn="base">
              <a:spcBef>
                <a:spcPts val="600"/>
              </a:spcBef>
              <a:spcAft>
                <a:spcPts val="600"/>
              </a:spcAft>
              <a:buFont typeface="Arial" panose="020B0604020202020204" pitchFamily="34" charset="0"/>
              <a:buChar char="•"/>
            </a:pPr>
            <a:endParaRPr lang="en-US" sz="2000" b="0" i="0" u="none" strike="noStrike" dirty="0">
              <a:solidFill>
                <a:srgbClr val="111111"/>
              </a:solidFill>
              <a:effectLst/>
            </a:endParaRPr>
          </a:p>
          <a:p>
            <a:pPr marL="285750" indent="-285750" rtl="0" fontAlgn="base">
              <a:spcBef>
                <a:spcPts val="600"/>
              </a:spcBef>
              <a:spcAft>
                <a:spcPts val="600"/>
              </a:spcAft>
              <a:buFont typeface="Arial" panose="020B0604020202020204" pitchFamily="34" charset="0"/>
              <a:buChar char="•"/>
            </a:pPr>
            <a:endParaRPr lang="en-US" sz="2000" b="0" i="0" u="none" strike="noStrike" dirty="0">
              <a:solidFill>
                <a:srgbClr val="12284C"/>
              </a:solidFill>
              <a:effectLst/>
            </a:endParaRPr>
          </a:p>
          <a:p>
            <a:pPr marL="285750" indent="-285750" rtl="0" fontAlgn="base">
              <a:spcBef>
                <a:spcPts val="600"/>
              </a:spcBef>
              <a:spcAft>
                <a:spcPts val="600"/>
              </a:spcAft>
              <a:buFont typeface="Arial" panose="020B0604020202020204" pitchFamily="34" charset="0"/>
              <a:buChar char="•"/>
            </a:pPr>
            <a:endParaRPr lang="en-US" sz="2000" b="0" i="0" u="none" strike="noStrike" dirty="0">
              <a:solidFill>
                <a:srgbClr val="12284C"/>
              </a:solidFill>
              <a:effectLst/>
            </a:endParaRPr>
          </a:p>
        </p:txBody>
      </p:sp>
      <p:sp>
        <p:nvSpPr>
          <p:cNvPr id="7" name="TextBox 6">
            <a:extLst>
              <a:ext uri="{FF2B5EF4-FFF2-40B4-BE49-F238E27FC236}">
                <a16:creationId xmlns:a16="http://schemas.microsoft.com/office/drawing/2014/main" id="{02D63574-03D8-5FD5-D3FA-41F7E9617BA5}"/>
              </a:ext>
            </a:extLst>
          </p:cNvPr>
          <p:cNvSpPr txBox="1"/>
          <p:nvPr/>
        </p:nvSpPr>
        <p:spPr>
          <a:xfrm>
            <a:off x="3047238" y="3244334"/>
            <a:ext cx="6094476"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144775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88C34-B904-3D0B-3E5C-3F559CB7F4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FD716A-2AE3-15CD-9385-673EE3925058}"/>
              </a:ext>
            </a:extLst>
          </p:cNvPr>
          <p:cNvSpPr>
            <a:spLocks noGrp="1"/>
          </p:cNvSpPr>
          <p:nvPr>
            <p:ph type="title"/>
          </p:nvPr>
        </p:nvSpPr>
        <p:spPr/>
        <p:txBody>
          <a:bodyPr>
            <a:normAutofit/>
          </a:bodyPr>
          <a:lstStyle/>
          <a:p>
            <a:r>
              <a:rPr lang="en-US" dirty="0"/>
              <a:t>Graduation Updates – post secondary assets</a:t>
            </a:r>
          </a:p>
        </p:txBody>
      </p:sp>
      <p:sp>
        <p:nvSpPr>
          <p:cNvPr id="5" name="TextBox 4">
            <a:extLst>
              <a:ext uri="{FF2B5EF4-FFF2-40B4-BE49-F238E27FC236}">
                <a16:creationId xmlns:a16="http://schemas.microsoft.com/office/drawing/2014/main" id="{46B14707-9557-781D-48D2-E1511E5AFEC7}"/>
              </a:ext>
            </a:extLst>
          </p:cNvPr>
          <p:cNvSpPr txBox="1"/>
          <p:nvPr/>
        </p:nvSpPr>
        <p:spPr>
          <a:xfrm>
            <a:off x="838200" y="1690688"/>
            <a:ext cx="11149584" cy="5460469"/>
          </a:xfrm>
          <a:prstGeom prst="rect">
            <a:avLst/>
          </a:prstGeom>
          <a:noFill/>
        </p:spPr>
        <p:txBody>
          <a:bodyPr wrap="square" numCol="2">
            <a:spAutoFit/>
          </a:bodyPr>
          <a:lstStyle/>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Youth Apprenticeships</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40 or more Community Service hours</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Client-centered Projects</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Workplace learning experience directly related to a student IPS </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Industry-Recognized Certifications</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Seal of Biliteracy</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ACT Composite (Score of 21 or higher)</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WorkKeys Level (Silver or higher)</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9+ College hours   </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State Assessment scores of 3 or 4 for Math, ELA, Science (demonstrating College Readiness)</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ASVAB per requirements of military branch selected </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SAT score (1200 or higher)</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Completing Board of Regents Curriculum</a:t>
            </a:r>
          </a:p>
          <a:p>
            <a:pPr marL="342900" marR="0" lvl="0" indent="-342900">
              <a:spcBef>
                <a:spcPts val="0"/>
              </a:spcBef>
              <a:spcAft>
                <a:spcPts val="0"/>
              </a:spcAft>
              <a:buFont typeface="Symbol" panose="05050102010706020507" pitchFamily="18" charset="2"/>
              <a:buChar char=""/>
            </a:pPr>
            <a:endParaRPr lang="en-US" dirty="0">
              <a:ea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1800" dirty="0">
              <a:effectLst/>
              <a:ea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dirty="0">
              <a:ea typeface="Arial" panose="020B0604020202020204" pitchFamily="34" charset="0"/>
            </a:endParaRPr>
          </a:p>
          <a:p>
            <a:pPr marR="0" lvl="0">
              <a:spcBef>
                <a:spcPts val="0"/>
              </a:spcBef>
              <a:spcAft>
                <a:spcPts val="0"/>
              </a:spcAft>
            </a:pPr>
            <a:endParaRPr lang="en-US" sz="1800" dirty="0">
              <a:effectLst/>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International Baccalaureate Exam (4+)</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Advanced Placement Exam (3+)</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CTE Scholar</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Eagle Scout or Gold Scout</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4-H Kansas Key Award</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Two or more high school athletics/activities</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JROTC</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90% attendance in high school </a:t>
            </a:r>
          </a:p>
          <a:p>
            <a:pPr marL="342900" marR="0" lvl="0" indent="-342900">
              <a:spcBef>
                <a:spcPts val="0"/>
              </a:spcBef>
              <a:spcAft>
                <a:spcPts val="0"/>
              </a:spcAft>
              <a:buFont typeface="Symbol" panose="05050102010706020507" pitchFamily="18" charset="2"/>
              <a:buChar char=""/>
            </a:pPr>
            <a:r>
              <a:rPr lang="en-US" sz="1800" dirty="0">
                <a:effectLst/>
                <a:ea typeface="Arial" panose="020B0604020202020204" pitchFamily="34" charset="0"/>
              </a:rPr>
              <a:t>Senior Exit Interview/Senior Projects</a:t>
            </a:r>
          </a:p>
          <a:p>
            <a:pPr marL="342900" marR="0" lvl="0" indent="-342900">
              <a:spcBef>
                <a:spcPts val="0"/>
              </a:spcBef>
              <a:spcAft>
                <a:spcPts val="0"/>
              </a:spcAft>
              <a:buFont typeface="Symbol" panose="05050102010706020507" pitchFamily="18" charset="2"/>
              <a:buChar char=""/>
            </a:pPr>
            <a:r>
              <a:rPr lang="en-US" sz="1800" dirty="0">
                <a:effectLst/>
                <a:highlight>
                  <a:srgbClr val="FFFF00"/>
                </a:highlight>
                <a:ea typeface="Arial" panose="020B0604020202020204" pitchFamily="34" charset="0"/>
              </a:rPr>
              <a:t>CTSO Officers</a:t>
            </a:r>
            <a:br>
              <a:rPr lang="en-US" sz="1400" dirty="0">
                <a:effectLst/>
                <a:ea typeface="Arial" panose="020B0604020202020204" pitchFamily="34" charset="0"/>
              </a:rPr>
            </a:br>
            <a:endParaRPr lang="en-US" sz="1400" dirty="0">
              <a:solidFill>
                <a:srgbClr val="12284C"/>
              </a:solidFill>
            </a:endParaRPr>
          </a:p>
          <a:p>
            <a:pPr marL="285750" indent="-285750" rtl="0" fontAlgn="base">
              <a:spcBef>
                <a:spcPts val="600"/>
              </a:spcBef>
              <a:spcAft>
                <a:spcPts val="600"/>
              </a:spcAft>
              <a:buFont typeface="Arial" panose="020B0604020202020204" pitchFamily="34" charset="0"/>
              <a:buChar char="•"/>
            </a:pPr>
            <a:endParaRPr lang="en-US" sz="1400" dirty="0">
              <a:solidFill>
                <a:srgbClr val="111111"/>
              </a:solidFill>
            </a:endParaRPr>
          </a:p>
          <a:p>
            <a:pPr marL="285750" indent="-285750" fontAlgn="base">
              <a:spcBef>
                <a:spcPts val="600"/>
              </a:spcBef>
              <a:spcAft>
                <a:spcPts val="600"/>
              </a:spcAft>
              <a:buFont typeface="Arial" panose="020B0604020202020204" pitchFamily="34" charset="0"/>
              <a:buChar char="•"/>
            </a:pPr>
            <a:endParaRPr lang="en-US" sz="1400" b="0" i="0" u="none" strike="noStrike" dirty="0">
              <a:solidFill>
                <a:srgbClr val="111111"/>
              </a:solidFill>
              <a:effectLst/>
            </a:endParaRPr>
          </a:p>
          <a:p>
            <a:pPr marL="285750" indent="-285750" fontAlgn="base">
              <a:spcBef>
                <a:spcPts val="600"/>
              </a:spcBef>
              <a:spcAft>
                <a:spcPts val="600"/>
              </a:spcAft>
              <a:buFont typeface="Arial" panose="020B0604020202020204" pitchFamily="34" charset="0"/>
              <a:buChar char="•"/>
            </a:pPr>
            <a:endParaRPr lang="en-US" sz="2000" b="0" i="0" u="none" strike="noStrike" dirty="0">
              <a:solidFill>
                <a:srgbClr val="111111"/>
              </a:solidFill>
              <a:effectLst/>
            </a:endParaRPr>
          </a:p>
          <a:p>
            <a:pPr marL="285750" indent="-285750" rtl="0" fontAlgn="base">
              <a:spcBef>
                <a:spcPts val="600"/>
              </a:spcBef>
              <a:spcAft>
                <a:spcPts val="600"/>
              </a:spcAft>
              <a:buFont typeface="Arial" panose="020B0604020202020204" pitchFamily="34" charset="0"/>
              <a:buChar char="•"/>
            </a:pPr>
            <a:endParaRPr lang="en-US" sz="2000" b="0" i="0" u="none" strike="noStrike" dirty="0">
              <a:solidFill>
                <a:srgbClr val="12284C"/>
              </a:solidFill>
              <a:effectLst/>
            </a:endParaRPr>
          </a:p>
          <a:p>
            <a:pPr marL="285750" indent="-285750" rtl="0" fontAlgn="base">
              <a:spcBef>
                <a:spcPts val="600"/>
              </a:spcBef>
              <a:spcAft>
                <a:spcPts val="600"/>
              </a:spcAft>
              <a:buFont typeface="Arial" panose="020B0604020202020204" pitchFamily="34" charset="0"/>
              <a:buChar char="•"/>
            </a:pPr>
            <a:endParaRPr lang="en-US" sz="2000" b="0" i="0" u="none" strike="noStrike" dirty="0">
              <a:solidFill>
                <a:srgbClr val="12284C"/>
              </a:solidFill>
              <a:effectLst/>
            </a:endParaRPr>
          </a:p>
        </p:txBody>
      </p:sp>
      <p:sp>
        <p:nvSpPr>
          <p:cNvPr id="7" name="TextBox 6">
            <a:extLst>
              <a:ext uri="{FF2B5EF4-FFF2-40B4-BE49-F238E27FC236}">
                <a16:creationId xmlns:a16="http://schemas.microsoft.com/office/drawing/2014/main" id="{807CC159-5141-96CE-309F-A3029F838265}"/>
              </a:ext>
            </a:extLst>
          </p:cNvPr>
          <p:cNvSpPr txBox="1"/>
          <p:nvPr/>
        </p:nvSpPr>
        <p:spPr>
          <a:xfrm>
            <a:off x="3047238" y="3244334"/>
            <a:ext cx="6094476"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35122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39B4-561D-A906-C48E-7C16F612E3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57FC04-BF36-1653-1640-F79BF3CD3311}"/>
              </a:ext>
            </a:extLst>
          </p:cNvPr>
          <p:cNvSpPr>
            <a:spLocks noGrp="1"/>
          </p:cNvSpPr>
          <p:nvPr>
            <p:ph type="title"/>
          </p:nvPr>
        </p:nvSpPr>
        <p:spPr/>
        <p:txBody>
          <a:bodyPr>
            <a:normAutofit/>
          </a:bodyPr>
          <a:lstStyle/>
          <a:p>
            <a:r>
              <a:rPr lang="en-US" dirty="0"/>
              <a:t>New Graduation Requirements Q and A</a:t>
            </a:r>
          </a:p>
        </p:txBody>
      </p:sp>
      <p:sp>
        <p:nvSpPr>
          <p:cNvPr id="5" name="TextBox 4">
            <a:extLst>
              <a:ext uri="{FF2B5EF4-FFF2-40B4-BE49-F238E27FC236}">
                <a16:creationId xmlns:a16="http://schemas.microsoft.com/office/drawing/2014/main" id="{49C46546-841B-0E9B-C014-581BF1323E1A}"/>
              </a:ext>
            </a:extLst>
          </p:cNvPr>
          <p:cNvSpPr txBox="1"/>
          <p:nvPr/>
        </p:nvSpPr>
        <p:spPr>
          <a:xfrm>
            <a:off x="838200" y="1690688"/>
            <a:ext cx="11149584" cy="3939540"/>
          </a:xfrm>
          <a:prstGeom prst="rect">
            <a:avLst/>
          </a:prstGeom>
          <a:noFill/>
        </p:spPr>
        <p:txBody>
          <a:bodyPr wrap="square">
            <a:spAutoFit/>
          </a:bodyPr>
          <a:lstStyle/>
          <a:p>
            <a:pPr marL="285750" indent="-285750" rtl="0" fontAlgn="base">
              <a:spcBef>
                <a:spcPts val="600"/>
              </a:spcBef>
              <a:spcAft>
                <a:spcPts val="600"/>
              </a:spcAft>
              <a:buFont typeface="Arial" panose="020B0604020202020204" pitchFamily="34" charset="0"/>
              <a:buChar char="•"/>
            </a:pPr>
            <a:r>
              <a:rPr lang="en-US" sz="2000" dirty="0">
                <a:solidFill>
                  <a:srgbClr val="111111"/>
                </a:solidFill>
              </a:rPr>
              <a:t>Please plan to join us on the following dates for additional updates and a Q and A time:</a:t>
            </a:r>
          </a:p>
          <a:p>
            <a:pPr marL="285750" indent="-285750" rtl="0" fontAlgn="base">
              <a:spcBef>
                <a:spcPts val="600"/>
              </a:spcBef>
              <a:spcAft>
                <a:spcPts val="600"/>
              </a:spcAft>
              <a:buFont typeface="Arial" panose="020B0604020202020204" pitchFamily="34" charset="0"/>
              <a:buChar char="•"/>
            </a:pPr>
            <a:r>
              <a:rPr lang="en-US" sz="2000" dirty="0">
                <a:solidFill>
                  <a:srgbClr val="111111"/>
                </a:solidFill>
              </a:rPr>
              <a:t>Tuesday April 23 from 2-230pm</a:t>
            </a:r>
          </a:p>
          <a:p>
            <a:pPr marL="285750" indent="-285750" rtl="0" fontAlgn="base">
              <a:spcBef>
                <a:spcPts val="600"/>
              </a:spcBef>
              <a:spcAft>
                <a:spcPts val="600"/>
              </a:spcAft>
              <a:buFont typeface="Arial" panose="020B0604020202020204" pitchFamily="34" charset="0"/>
              <a:buChar char="•"/>
            </a:pPr>
            <a:r>
              <a:rPr lang="en-US" sz="2000" b="0" i="0" u="none" strike="noStrike" dirty="0">
                <a:solidFill>
                  <a:srgbClr val="111111"/>
                </a:solidFill>
                <a:effectLst/>
              </a:rPr>
              <a:t>Wednesday </a:t>
            </a:r>
            <a:r>
              <a:rPr lang="en-US" sz="2000" dirty="0">
                <a:solidFill>
                  <a:srgbClr val="111111"/>
                </a:solidFill>
              </a:rPr>
              <a:t>May 8 from 1-130pm</a:t>
            </a:r>
          </a:p>
          <a:p>
            <a:pPr rtl="0" fontAlgn="base">
              <a:spcBef>
                <a:spcPts val="600"/>
              </a:spcBef>
              <a:spcAft>
                <a:spcPts val="600"/>
              </a:spcAft>
            </a:pPr>
            <a:endParaRPr lang="en-US" sz="2000" b="0" i="0" u="none" strike="noStrike" dirty="0">
              <a:solidFill>
                <a:srgbClr val="111111"/>
              </a:solidFill>
              <a:effectLst/>
            </a:endParaRPr>
          </a:p>
          <a:p>
            <a:pPr rtl="0" fontAlgn="base">
              <a:spcBef>
                <a:spcPts val="600"/>
              </a:spcBef>
              <a:spcAft>
                <a:spcPts val="600"/>
              </a:spcAft>
            </a:pPr>
            <a:r>
              <a:rPr lang="en-US" sz="2000" dirty="0">
                <a:solidFill>
                  <a:srgbClr val="111111"/>
                </a:solidFill>
              </a:rPr>
              <a:t>A third one will be offered in late July or early August.  Zoom information will be sent out the week of each event via the Superintendent, Principal and Curriculum Leader Listservs.</a:t>
            </a:r>
            <a:endParaRPr lang="en-US" sz="2000" b="0" i="0" u="none" strike="noStrike" dirty="0">
              <a:solidFill>
                <a:srgbClr val="111111"/>
              </a:solidFill>
              <a:effectLst/>
            </a:endParaRPr>
          </a:p>
          <a:p>
            <a:pPr marL="285750" indent="-285750" fontAlgn="base">
              <a:spcBef>
                <a:spcPts val="600"/>
              </a:spcBef>
              <a:spcAft>
                <a:spcPts val="600"/>
              </a:spcAft>
              <a:buFont typeface="Arial" panose="020B0604020202020204" pitchFamily="34" charset="0"/>
              <a:buChar char="•"/>
            </a:pPr>
            <a:endParaRPr lang="en-US" sz="2000" b="0" i="0" u="none" strike="noStrike" dirty="0">
              <a:solidFill>
                <a:srgbClr val="111111"/>
              </a:solidFill>
              <a:effectLst/>
            </a:endParaRPr>
          </a:p>
          <a:p>
            <a:pPr marL="285750" indent="-285750" rtl="0" fontAlgn="base">
              <a:spcBef>
                <a:spcPts val="600"/>
              </a:spcBef>
              <a:spcAft>
                <a:spcPts val="600"/>
              </a:spcAft>
              <a:buFont typeface="Arial" panose="020B0604020202020204" pitchFamily="34" charset="0"/>
              <a:buChar char="•"/>
            </a:pPr>
            <a:endParaRPr lang="en-US" sz="2000" b="0" i="0" u="none" strike="noStrike" dirty="0">
              <a:solidFill>
                <a:srgbClr val="12284C"/>
              </a:solidFill>
              <a:effectLst/>
            </a:endParaRPr>
          </a:p>
          <a:p>
            <a:pPr marL="285750" indent="-285750" rtl="0" fontAlgn="base">
              <a:spcBef>
                <a:spcPts val="600"/>
              </a:spcBef>
              <a:spcAft>
                <a:spcPts val="600"/>
              </a:spcAft>
              <a:buFont typeface="Arial" panose="020B0604020202020204" pitchFamily="34" charset="0"/>
              <a:buChar char="•"/>
            </a:pPr>
            <a:endParaRPr lang="en-US" sz="2000" b="0" i="0" u="none" strike="noStrike" dirty="0">
              <a:solidFill>
                <a:srgbClr val="12284C"/>
              </a:solidFill>
              <a:effectLst/>
            </a:endParaRPr>
          </a:p>
        </p:txBody>
      </p:sp>
      <p:sp>
        <p:nvSpPr>
          <p:cNvPr id="7" name="TextBox 6">
            <a:extLst>
              <a:ext uri="{FF2B5EF4-FFF2-40B4-BE49-F238E27FC236}">
                <a16:creationId xmlns:a16="http://schemas.microsoft.com/office/drawing/2014/main" id="{8517FCB1-C910-7267-800E-4EF035AC5EC9}"/>
              </a:ext>
            </a:extLst>
          </p:cNvPr>
          <p:cNvSpPr txBox="1"/>
          <p:nvPr/>
        </p:nvSpPr>
        <p:spPr>
          <a:xfrm>
            <a:off x="3047238" y="3244334"/>
            <a:ext cx="6094476"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674127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69C44E-12CD-0FDA-E2A2-E90CD53A17A6}"/>
              </a:ext>
            </a:extLst>
          </p:cNvPr>
          <p:cNvSpPr>
            <a:spLocks noGrp="1"/>
          </p:cNvSpPr>
          <p:nvPr>
            <p:ph idx="1"/>
          </p:nvPr>
        </p:nvSpPr>
        <p:spPr/>
        <p:txBody>
          <a:bodyPr>
            <a:normAutofit/>
          </a:bodyPr>
          <a:lstStyle/>
          <a:p>
            <a:r>
              <a:rPr lang="en-US" sz="2000" dirty="0"/>
              <a:t>Continue to reach out on graduation requirement questions.</a:t>
            </a:r>
          </a:p>
          <a:p>
            <a:pPr lvl="1"/>
            <a:r>
              <a:rPr lang="en-US" sz="2000" dirty="0"/>
              <a:t>Dr. Robyn Kelso – </a:t>
            </a:r>
            <a:r>
              <a:rPr lang="en-US" sz="2000" dirty="0">
                <a:hlinkClick r:id="rId2"/>
              </a:rPr>
              <a:t>rkelso@ksde.org</a:t>
            </a:r>
            <a:r>
              <a:rPr lang="en-US" sz="2000" dirty="0"/>
              <a:t> </a:t>
            </a:r>
          </a:p>
          <a:p>
            <a:pPr lvl="1"/>
            <a:r>
              <a:rPr lang="en-US" sz="2000" dirty="0"/>
              <a:t>Dr. David Fernkopf – </a:t>
            </a:r>
            <a:r>
              <a:rPr lang="en-US" sz="2000" dirty="0">
                <a:hlinkClick r:id="rId3"/>
              </a:rPr>
              <a:t>dfernkopf@ksde.org</a:t>
            </a:r>
            <a:r>
              <a:rPr lang="en-US" sz="2000" dirty="0"/>
              <a:t> </a:t>
            </a:r>
          </a:p>
          <a:p>
            <a:pPr marL="457200" lvl="1" indent="0">
              <a:buNone/>
            </a:pPr>
            <a:endParaRPr lang="en-US" dirty="0"/>
          </a:p>
        </p:txBody>
      </p:sp>
      <p:sp>
        <p:nvSpPr>
          <p:cNvPr id="3" name="Title 2">
            <a:extLst>
              <a:ext uri="{FF2B5EF4-FFF2-40B4-BE49-F238E27FC236}">
                <a16:creationId xmlns:a16="http://schemas.microsoft.com/office/drawing/2014/main" id="{A62AD6E4-5275-EE78-7227-5D423B05AD1E}"/>
              </a:ext>
            </a:extLst>
          </p:cNvPr>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662963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5"/>
          <p:cNvSpPr txBox="1">
            <a:spLocks noGrp="1"/>
          </p:cNvSpPr>
          <p:nvPr>
            <p:ph idx="1"/>
          </p:nvPr>
        </p:nvSpPr>
        <p:spPr>
          <a:prstGeom prst="rect">
            <a:avLst/>
          </a:prstGeom>
          <a:noFill/>
          <a:ln>
            <a:noFill/>
          </a:ln>
        </p:spPr>
        <p:txBody>
          <a:bodyPr spcFirstLastPara="1" vert="horz" wrap="square" lIns="91433" tIns="45700" rIns="91433" bIns="45700" rtlCol="0" anchor="t" anchorCtr="0">
            <a:normAutofit fontScale="92500" lnSpcReduction="10000"/>
          </a:bodyPr>
          <a:lstStyle/>
          <a:p>
            <a:pPr marL="0" indent="0">
              <a:lnSpc>
                <a:spcPct val="100000"/>
              </a:lnSpc>
              <a:buNone/>
            </a:pPr>
            <a:r>
              <a:rPr lang="en"/>
              <a:t># 1: KSDE Requirements and District Expectations</a:t>
            </a:r>
            <a:endParaRPr/>
          </a:p>
          <a:p>
            <a:pPr marL="0" indent="0">
              <a:lnSpc>
                <a:spcPct val="100000"/>
              </a:lnSpc>
              <a:buNone/>
            </a:pPr>
            <a:endParaRPr/>
          </a:p>
          <a:p>
            <a:pPr marL="0" indent="0">
              <a:lnSpc>
                <a:spcPct val="100000"/>
              </a:lnSpc>
              <a:buNone/>
            </a:pPr>
            <a:r>
              <a:rPr lang="en"/>
              <a:t># 2:  Introduction to Dyslexia: What it is and What it is Not</a:t>
            </a:r>
            <a:endParaRPr/>
          </a:p>
          <a:p>
            <a:pPr marL="0" indent="0">
              <a:lnSpc>
                <a:spcPct val="100000"/>
              </a:lnSpc>
              <a:buNone/>
            </a:pPr>
            <a:endParaRPr/>
          </a:p>
          <a:p>
            <a:pPr marL="0" indent="0">
              <a:lnSpc>
                <a:spcPct val="100000"/>
              </a:lnSpc>
              <a:buNone/>
            </a:pPr>
            <a:r>
              <a:rPr lang="en"/>
              <a:t># 3: How the Brain Learns to Read</a:t>
            </a:r>
            <a:endParaRPr/>
          </a:p>
          <a:p>
            <a:pPr marL="0" indent="0">
              <a:lnSpc>
                <a:spcPct val="100000"/>
              </a:lnSpc>
              <a:buNone/>
            </a:pPr>
            <a:endParaRPr/>
          </a:p>
          <a:p>
            <a:pPr marL="0" indent="0">
              <a:lnSpc>
                <a:spcPct val="100000"/>
              </a:lnSpc>
              <a:buNone/>
            </a:pPr>
            <a:r>
              <a:rPr lang="en"/>
              <a:t># 4: Structured Literacy- Elementary &amp; Middle/Secondary</a:t>
            </a:r>
            <a:endParaRPr/>
          </a:p>
          <a:p>
            <a:pPr marL="0" indent="0">
              <a:lnSpc>
                <a:spcPct val="100000"/>
              </a:lnSpc>
              <a:buNone/>
            </a:pPr>
            <a:endParaRPr/>
          </a:p>
          <a:p>
            <a:pPr marL="0" indent="0">
              <a:lnSpc>
                <a:spcPct val="100000"/>
              </a:lnSpc>
              <a:buNone/>
            </a:pPr>
            <a:r>
              <a:rPr lang="en"/>
              <a:t># 5: Using Information for Transformation</a:t>
            </a:r>
            <a:endParaRPr/>
          </a:p>
        </p:txBody>
      </p:sp>
      <p:sp>
        <p:nvSpPr>
          <p:cNvPr id="68" name="Google Shape;68;p15"/>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SzPct val="53571"/>
            </a:pPr>
            <a:r>
              <a:rPr lang="en">
                <a:solidFill>
                  <a:schemeClr val="accent1"/>
                </a:solidFill>
              </a:rPr>
              <a:t>Initial Dyslexia Training Modules</a:t>
            </a:r>
            <a:endParaRPr>
              <a:solidFill>
                <a:schemeClr val="accent1"/>
              </a:solidFill>
            </a:endParaRPr>
          </a:p>
          <a:p>
            <a:pPr>
              <a:buSzPct val="53571"/>
            </a:pPr>
            <a:r>
              <a:rPr lang="en">
                <a:solidFill>
                  <a:schemeClr val="accent1"/>
                </a:solidFill>
              </a:rPr>
              <a:t>Revised and have been piloted. </a:t>
            </a:r>
            <a:endParaRPr>
              <a:solidFill>
                <a:schemeClr val="accent1"/>
              </a:solidFill>
            </a:endParaRPr>
          </a:p>
        </p:txBody>
      </p:sp>
      <p:pic>
        <p:nvPicPr>
          <p:cNvPr id="70" name="Google Shape;70;p15"/>
          <p:cNvPicPr preferRelativeResize="0"/>
          <p:nvPr/>
        </p:nvPicPr>
        <p:blipFill rotWithShape="1">
          <a:blip r:embed="rId3">
            <a:alphaModFix/>
          </a:blip>
          <a:srcRect/>
          <a:stretch/>
        </p:blipFill>
        <p:spPr>
          <a:xfrm>
            <a:off x="9584126" y="3035526"/>
            <a:ext cx="2172228" cy="14474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572800" y="711136"/>
            <a:ext cx="5522800" cy="1051200"/>
          </a:xfrm>
          <a:prstGeom prst="rect">
            <a:avLst/>
          </a:prstGeom>
          <a:noFill/>
          <a:ln>
            <a:noFill/>
          </a:ln>
        </p:spPr>
        <p:txBody>
          <a:bodyPr spcFirstLastPara="1" vert="horz" wrap="square" lIns="91433" tIns="45700" rIns="91433" bIns="45700" rtlCol="0" anchor="b" anchorCtr="0">
            <a:normAutofit/>
          </a:bodyPr>
          <a:lstStyle/>
          <a:p>
            <a:pPr>
              <a:spcBef>
                <a:spcPts val="0"/>
              </a:spcBef>
              <a:buSzPts val="2400"/>
            </a:pPr>
            <a:r>
              <a:rPr lang="en" b="1">
                <a:latin typeface="Open Sans"/>
                <a:ea typeface="Open Sans"/>
                <a:cs typeface="Open Sans"/>
                <a:sym typeface="Open Sans"/>
              </a:rPr>
              <a:t>Developmental Language Disorder</a:t>
            </a:r>
            <a:endParaRPr b="1">
              <a:latin typeface="Open Sans"/>
              <a:ea typeface="Open Sans"/>
              <a:cs typeface="Open Sans"/>
              <a:sym typeface="Open Sans"/>
            </a:endParaRPr>
          </a:p>
        </p:txBody>
      </p:sp>
      <p:sp>
        <p:nvSpPr>
          <p:cNvPr id="77" name="Google Shape;77;p16"/>
          <p:cNvSpPr txBox="1">
            <a:spLocks noGrp="1"/>
          </p:cNvSpPr>
          <p:nvPr>
            <p:ph type="body" idx="4294967295"/>
          </p:nvPr>
        </p:nvSpPr>
        <p:spPr>
          <a:xfrm>
            <a:off x="6172200" y="913476"/>
            <a:ext cx="5183200" cy="5199600"/>
          </a:xfrm>
          <a:prstGeom prst="rect">
            <a:avLst/>
          </a:prstGeom>
          <a:noFill/>
          <a:ln w="38100" cap="flat" cmpd="sng">
            <a:solidFill>
              <a:srgbClr val="990000"/>
            </a:solidFill>
            <a:prstDash val="solid"/>
            <a:round/>
            <a:headEnd type="none" w="sm" len="sm"/>
            <a:tailEnd type="none" w="sm" len="sm"/>
          </a:ln>
        </p:spPr>
        <p:txBody>
          <a:bodyPr spcFirstLastPara="1" vert="horz" wrap="square" lIns="91433" tIns="45700" rIns="91433" bIns="45700" rtlCol="0" anchor="t" anchorCtr="0">
            <a:normAutofit fontScale="92500" lnSpcReduction="20000"/>
          </a:bodyPr>
          <a:lstStyle/>
          <a:p>
            <a:pPr marL="457189" indent="-397923">
              <a:spcBef>
                <a:spcPts val="1067"/>
              </a:spcBef>
              <a:buClr>
                <a:srgbClr val="990000"/>
              </a:buClr>
              <a:buSzPts val="2100"/>
            </a:pPr>
            <a:r>
              <a:rPr lang="en">
                <a:solidFill>
                  <a:srgbClr val="990000"/>
                </a:solidFill>
              </a:rPr>
              <a:t>The most hidden of disorders</a:t>
            </a:r>
            <a:endParaRPr>
              <a:solidFill>
                <a:srgbClr val="990000"/>
              </a:solidFill>
            </a:endParaRPr>
          </a:p>
          <a:p>
            <a:pPr marL="457189" indent="0">
              <a:spcBef>
                <a:spcPts val="1067"/>
              </a:spcBef>
              <a:buSzPts val="2300"/>
              <a:buNone/>
            </a:pPr>
            <a:endParaRPr>
              <a:solidFill>
                <a:srgbClr val="990000"/>
              </a:solidFill>
            </a:endParaRPr>
          </a:p>
          <a:p>
            <a:pPr marL="457189" indent="-397923">
              <a:spcBef>
                <a:spcPts val="1067"/>
              </a:spcBef>
              <a:buClr>
                <a:srgbClr val="990000"/>
              </a:buClr>
              <a:buSzPts val="2100"/>
            </a:pPr>
            <a:r>
              <a:rPr lang="en">
                <a:solidFill>
                  <a:srgbClr val="990000"/>
                </a:solidFill>
              </a:rPr>
              <a:t>Coexists frequently with dyslexia</a:t>
            </a:r>
            <a:endParaRPr>
              <a:solidFill>
                <a:srgbClr val="990000"/>
              </a:solidFill>
            </a:endParaRPr>
          </a:p>
          <a:p>
            <a:pPr marL="457189" indent="0">
              <a:spcBef>
                <a:spcPts val="1067"/>
              </a:spcBef>
              <a:buSzPts val="2300"/>
              <a:buNone/>
            </a:pPr>
            <a:endParaRPr>
              <a:solidFill>
                <a:srgbClr val="990000"/>
              </a:solidFill>
            </a:endParaRPr>
          </a:p>
          <a:p>
            <a:pPr marL="457189" indent="-397923">
              <a:spcBef>
                <a:spcPts val="1067"/>
              </a:spcBef>
              <a:buClr>
                <a:srgbClr val="990000"/>
              </a:buClr>
              <a:buSzPts val="2100"/>
            </a:pPr>
            <a:r>
              <a:rPr lang="en">
                <a:solidFill>
                  <a:srgbClr val="990000"/>
                </a:solidFill>
              </a:rPr>
              <a:t>approximately 10% of students</a:t>
            </a:r>
            <a:endParaRPr>
              <a:solidFill>
                <a:srgbClr val="990000"/>
              </a:solidFill>
            </a:endParaRPr>
          </a:p>
          <a:p>
            <a:pPr marL="457189" indent="0">
              <a:spcBef>
                <a:spcPts val="1067"/>
              </a:spcBef>
              <a:buSzPts val="2300"/>
              <a:buNone/>
            </a:pPr>
            <a:endParaRPr>
              <a:solidFill>
                <a:srgbClr val="990000"/>
              </a:solidFill>
            </a:endParaRPr>
          </a:p>
          <a:p>
            <a:pPr marL="457189" indent="-397923">
              <a:spcBef>
                <a:spcPts val="1067"/>
              </a:spcBef>
              <a:buClr>
                <a:srgbClr val="990000"/>
              </a:buClr>
              <a:buSzPts val="2100"/>
            </a:pPr>
            <a:r>
              <a:rPr lang="en">
                <a:solidFill>
                  <a:srgbClr val="990000"/>
                </a:solidFill>
              </a:rPr>
              <a:t>The upper strands of the rope</a:t>
            </a:r>
            <a:endParaRPr>
              <a:solidFill>
                <a:srgbClr val="990000"/>
              </a:solidFill>
            </a:endParaRPr>
          </a:p>
          <a:p>
            <a:pPr marL="914377" lvl="1" indent="-372524">
              <a:spcBef>
                <a:spcPts val="0"/>
              </a:spcBef>
              <a:buClr>
                <a:srgbClr val="990000"/>
              </a:buClr>
              <a:buSzPts val="1800"/>
            </a:pPr>
            <a:r>
              <a:rPr lang="en">
                <a:solidFill>
                  <a:srgbClr val="990000"/>
                </a:solidFill>
              </a:rPr>
              <a:t>Do we screen for this? </a:t>
            </a:r>
            <a:endParaRPr>
              <a:solidFill>
                <a:srgbClr val="990000"/>
              </a:solidFill>
            </a:endParaRPr>
          </a:p>
          <a:p>
            <a:pPr marL="914377" lvl="1" indent="-372524">
              <a:spcBef>
                <a:spcPts val="0"/>
              </a:spcBef>
              <a:buClr>
                <a:srgbClr val="990000"/>
              </a:buClr>
              <a:buSzPts val="1800"/>
            </a:pPr>
            <a:r>
              <a:rPr lang="en">
                <a:solidFill>
                  <a:srgbClr val="990000"/>
                </a:solidFill>
              </a:rPr>
              <a:t>What can teachers do to support</a:t>
            </a:r>
            <a:endParaRPr>
              <a:solidFill>
                <a:srgbClr val="990000"/>
              </a:solidFill>
            </a:endParaRPr>
          </a:p>
          <a:p>
            <a:pPr marL="914377" lvl="1" indent="-372524">
              <a:spcBef>
                <a:spcPts val="0"/>
              </a:spcBef>
              <a:buClr>
                <a:srgbClr val="990000"/>
              </a:buClr>
              <a:buSzPts val="1800"/>
            </a:pPr>
            <a:r>
              <a:rPr lang="en">
                <a:solidFill>
                  <a:srgbClr val="990000"/>
                </a:solidFill>
              </a:rPr>
              <a:t>How can we learn more about this? </a:t>
            </a:r>
            <a:endParaRPr>
              <a:solidFill>
                <a:srgbClr val="990000"/>
              </a:solidFill>
            </a:endParaRPr>
          </a:p>
        </p:txBody>
      </p:sp>
      <p:sp>
        <p:nvSpPr>
          <p:cNvPr id="78" name="Google Shape;78;p16"/>
          <p:cNvSpPr txBox="1">
            <a:spLocks noGrp="1"/>
          </p:cNvSpPr>
          <p:nvPr>
            <p:ph type="body" idx="2"/>
          </p:nvPr>
        </p:nvSpPr>
        <p:spPr>
          <a:xfrm>
            <a:off x="365375" y="2057400"/>
            <a:ext cx="5522800" cy="3811600"/>
          </a:xfrm>
          <a:prstGeom prst="rect">
            <a:avLst/>
          </a:prstGeom>
          <a:noFill/>
          <a:ln w="38100" cap="flat" cmpd="sng">
            <a:solidFill>
              <a:srgbClr val="0B5394"/>
            </a:solidFill>
            <a:prstDash val="solid"/>
            <a:round/>
            <a:headEnd type="none" w="sm" len="sm"/>
            <a:tailEnd type="none" w="sm" len="sm"/>
          </a:ln>
        </p:spPr>
        <p:txBody>
          <a:bodyPr spcFirstLastPara="1" vert="horz" wrap="square" lIns="91433" tIns="45700" rIns="91433" bIns="45700" rtlCol="0" anchor="t" anchorCtr="0">
            <a:noAutofit/>
          </a:bodyPr>
          <a:lstStyle/>
          <a:p>
            <a:pPr>
              <a:spcBef>
                <a:spcPts val="1067"/>
              </a:spcBef>
              <a:buSzPts val="1200"/>
            </a:pPr>
            <a:r>
              <a:rPr lang="en" sz="3600"/>
              <a:t>What do you  know about DLD? </a:t>
            </a:r>
            <a:endParaRPr sz="3600"/>
          </a:p>
          <a:p>
            <a:pPr>
              <a:spcBef>
                <a:spcPts val="1067"/>
              </a:spcBef>
              <a:buSzPts val="1200"/>
            </a:pPr>
            <a:endParaRPr sz="3600"/>
          </a:p>
          <a:p>
            <a:pPr>
              <a:spcBef>
                <a:spcPts val="1067"/>
              </a:spcBef>
              <a:buSzPts val="1200"/>
            </a:pPr>
            <a:r>
              <a:rPr lang="en" sz="3600"/>
              <a:t>How do we help those students who have difficulty with reading as they get older? </a:t>
            </a:r>
            <a:endParaRPr sz="3600"/>
          </a:p>
          <a:p>
            <a:pPr>
              <a:spcBef>
                <a:spcPts val="1067"/>
              </a:spcBef>
              <a:buSzPts val="1200"/>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cc8459655f_0_110"/>
          <p:cNvSpPr txBox="1">
            <a:spLocks noGrp="1"/>
          </p:cNvSpPr>
          <p:nvPr>
            <p:ph type="body" idx="1"/>
          </p:nvPr>
        </p:nvSpPr>
        <p:spPr>
          <a:xfrm>
            <a:off x="838200" y="1644073"/>
            <a:ext cx="10515600" cy="4532800"/>
          </a:xfrm>
          <a:prstGeom prst="rect">
            <a:avLst/>
          </a:prstGeom>
        </p:spPr>
        <p:txBody>
          <a:bodyPr spcFirstLastPara="1" vert="horz" wrap="square" lIns="91433" tIns="45700" rIns="91433" bIns="45700" rtlCol="0" anchor="t" anchorCtr="0">
            <a:normAutofit/>
          </a:bodyPr>
          <a:lstStyle/>
          <a:p>
            <a:pPr marL="0" indent="0">
              <a:spcBef>
                <a:spcPts val="667"/>
              </a:spcBef>
              <a:buNone/>
            </a:pPr>
            <a:endParaRPr/>
          </a:p>
          <a:p>
            <a:pPr marL="0" indent="0">
              <a:spcBef>
                <a:spcPts val="667"/>
              </a:spcBef>
              <a:buNone/>
            </a:pPr>
            <a:endParaRPr/>
          </a:p>
          <a:p>
            <a:pPr marL="0" indent="0" algn="ctr">
              <a:spcBef>
                <a:spcPts val="667"/>
              </a:spcBef>
              <a:buNone/>
            </a:pPr>
            <a:r>
              <a:rPr lang="en" sz="4000"/>
              <a:t>What one instructional leader activity that you do consistently, yields the highest return on investment?</a:t>
            </a:r>
            <a:endParaRPr sz="4000"/>
          </a:p>
        </p:txBody>
      </p:sp>
      <p:sp>
        <p:nvSpPr>
          <p:cNvPr id="194" name="Google Shape;194;g2cc8459655f_0_110"/>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rmAutofit/>
          </a:bodyPr>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41" y="810350"/>
            <a:ext cx="11867745" cy="2115159"/>
          </a:xfrm>
        </p:spPr>
        <p:txBody>
          <a:bodyPr>
            <a:normAutofit/>
          </a:bodyPr>
          <a:lstStyle/>
          <a:p>
            <a:r>
              <a:rPr lang="en-US" sz="4400" dirty="0"/>
              <a:t>Career and Technical Education</a:t>
            </a:r>
          </a:p>
        </p:txBody>
      </p:sp>
      <p:grpSp>
        <p:nvGrpSpPr>
          <p:cNvPr id="3" name="Group 2">
            <a:extLst>
              <a:ext uri="{FF2B5EF4-FFF2-40B4-BE49-F238E27FC236}">
                <a16:creationId xmlns:a16="http://schemas.microsoft.com/office/drawing/2014/main" id="{A4E7E9C5-565F-C0AF-F01E-AC9C8E88FE85}"/>
              </a:ext>
            </a:extLst>
          </p:cNvPr>
          <p:cNvGrpSpPr/>
          <p:nvPr/>
        </p:nvGrpSpPr>
        <p:grpSpPr>
          <a:xfrm>
            <a:off x="573123" y="3343544"/>
            <a:ext cx="2043520" cy="1639333"/>
            <a:chOff x="9813" y="7829170"/>
            <a:chExt cx="5428615" cy="4741546"/>
          </a:xfrm>
        </p:grpSpPr>
        <p:pic>
          <p:nvPicPr>
            <p:cNvPr id="5" name="Content Placeholder 8" descr="Logo, company name&#10;&#10;Description automatically generated">
              <a:extLst>
                <a:ext uri="{FF2B5EF4-FFF2-40B4-BE49-F238E27FC236}">
                  <a16:creationId xmlns:a16="http://schemas.microsoft.com/office/drawing/2014/main" id="{C5ADA487-FC3F-9D97-0115-BF51C9652C6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564" b="84994" l="9964" r="89916">
                          <a14:foregroundMark x1="21969" y1="19568" x2="21969" y2="19568"/>
                          <a14:foregroundMark x1="14886" y1="35294" x2="14886" y2="35294"/>
                          <a14:foregroundMark x1="14886" y1="39136" x2="14886" y2="39136"/>
                          <a14:foregroundMark x1="13806" y1="35294" x2="13806" y2="35294"/>
                          <a14:foregroundMark x1="35054" y1="10564" x2="35054" y2="10564"/>
                          <a14:foregroundMark x1="23890" y1="51981" x2="23890" y2="51981"/>
                          <a14:foregroundMark x1="22089" y1="47059" x2="22089" y2="47059"/>
                          <a14:foregroundMark x1="19088" y1="43337" x2="19088" y2="43337"/>
                          <a14:foregroundMark x1="20048" y1="35654" x2="20048" y2="35654"/>
                          <a14:foregroundMark x1="20648" y1="31693" x2="20648" y2="31693"/>
                          <a14:backgroundMark x1="5402" y1="12365" x2="5402" y2="12365"/>
                          <a14:backgroundMark x1="25210" y1="22449" x2="25210" y2="22449"/>
                        </a14:backgroundRemoval>
                      </a14:imgEffect>
                      <a14:imgEffect>
                        <a14:saturation sat="97000"/>
                      </a14:imgEffect>
                    </a14:imgLayer>
                  </a14:imgProps>
                </a:ext>
                <a:ext uri="{28A0092B-C50C-407E-A947-70E740481C1C}">
                  <a14:useLocalDpi xmlns:a14="http://schemas.microsoft.com/office/drawing/2010/main" val="0"/>
                </a:ext>
              </a:extLst>
            </a:blip>
            <a:srcRect t="6224" b="6224"/>
            <a:stretch/>
          </p:blipFill>
          <p:spPr bwMode="white">
            <a:xfrm>
              <a:off x="9813" y="7829170"/>
              <a:ext cx="5428615" cy="474154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CFEE7B4-244D-7463-DFC3-94B62870E391}"/>
                </a:ext>
              </a:extLst>
            </p:cNvPr>
            <p:cNvSpPr txBox="1"/>
            <p:nvPr/>
          </p:nvSpPr>
          <p:spPr>
            <a:xfrm>
              <a:off x="1885030" y="8778389"/>
              <a:ext cx="3371231" cy="1691382"/>
            </a:xfrm>
            <a:prstGeom prst="rect">
              <a:avLst/>
            </a:prstGeom>
            <a:noFill/>
          </p:spPr>
          <p:txBody>
            <a:bodyPr wrap="square">
              <a:spAutoFit/>
            </a:bodyPr>
            <a:lstStyle/>
            <a:p>
              <a:pPr defTabSz="914377"/>
              <a:r>
                <a:rPr lang="en-US" sz="3200" b="1" dirty="0">
                  <a:latin typeface="Open Sans Semibold"/>
                </a:rPr>
                <a:t>CTE</a:t>
              </a:r>
              <a:endParaRPr lang="en-US" sz="700" b="1" dirty="0">
                <a:latin typeface="Open Sans Semibold"/>
              </a:endParaRPr>
            </a:p>
          </p:txBody>
        </p:sp>
        <p:sp>
          <p:nvSpPr>
            <p:cNvPr id="7" name="TextBox 6">
              <a:extLst>
                <a:ext uri="{FF2B5EF4-FFF2-40B4-BE49-F238E27FC236}">
                  <a16:creationId xmlns:a16="http://schemas.microsoft.com/office/drawing/2014/main" id="{F7ACB345-9F82-9D2C-E775-1301EFD2ACF9}"/>
                </a:ext>
              </a:extLst>
            </p:cNvPr>
            <p:cNvSpPr txBox="1"/>
            <p:nvPr/>
          </p:nvSpPr>
          <p:spPr>
            <a:xfrm>
              <a:off x="4135084" y="8662451"/>
              <a:ext cx="347779" cy="734787"/>
            </a:xfrm>
            <a:prstGeom prst="rect">
              <a:avLst/>
            </a:prstGeom>
            <a:noFill/>
          </p:spPr>
          <p:txBody>
            <a:bodyPr wrap="square">
              <a:spAutoFit/>
            </a:bodyPr>
            <a:lstStyle/>
            <a:p>
              <a:pPr defTabSz="914377"/>
              <a:r>
                <a:rPr lang="en-US" sz="1051" b="1" dirty="0">
                  <a:solidFill>
                    <a:prstClr val="white"/>
                  </a:solidFill>
                  <a:latin typeface="Open Sans Semibold"/>
                </a:rPr>
                <a:t>R</a:t>
              </a:r>
              <a:endParaRPr lang="en-US" sz="1051" b="1" dirty="0">
                <a:solidFill>
                  <a:srgbClr val="12284C"/>
                </a:solidFill>
                <a:latin typeface="Open Sans Semibold"/>
              </a:endParaRPr>
            </a:p>
          </p:txBody>
        </p:sp>
        <p:sp>
          <p:nvSpPr>
            <p:cNvPr id="8" name="Oval 7">
              <a:extLst>
                <a:ext uri="{FF2B5EF4-FFF2-40B4-BE49-F238E27FC236}">
                  <a16:creationId xmlns:a16="http://schemas.microsoft.com/office/drawing/2014/main" id="{4E7C01BE-FCFD-A76E-A20B-53CE9C8FC342}"/>
                </a:ext>
              </a:extLst>
            </p:cNvPr>
            <p:cNvSpPr/>
            <p:nvPr/>
          </p:nvSpPr>
          <p:spPr>
            <a:xfrm flipV="1">
              <a:off x="4161487" y="8735537"/>
              <a:ext cx="483683" cy="580445"/>
            </a:xfrm>
            <a:prstGeom prst="ellipse">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Open Sans Light"/>
              </a:endParaRPr>
            </a:p>
          </p:txBody>
        </p:sp>
      </p:grpSp>
      <p:sp>
        <p:nvSpPr>
          <p:cNvPr id="9" name="TextBox 8">
            <a:extLst>
              <a:ext uri="{FF2B5EF4-FFF2-40B4-BE49-F238E27FC236}">
                <a16:creationId xmlns:a16="http://schemas.microsoft.com/office/drawing/2014/main" id="{D5B18D2A-96C1-EAC3-29CF-5069D27DBE56}"/>
              </a:ext>
            </a:extLst>
          </p:cNvPr>
          <p:cNvSpPr txBox="1"/>
          <p:nvPr/>
        </p:nvSpPr>
        <p:spPr>
          <a:xfrm>
            <a:off x="6901911" y="3531547"/>
            <a:ext cx="3048000" cy="420564"/>
          </a:xfrm>
          <a:prstGeom prst="rect">
            <a:avLst/>
          </a:prstGeom>
          <a:noFill/>
        </p:spPr>
        <p:txBody>
          <a:bodyPr wrap="square" rtlCol="0">
            <a:spAutoFit/>
          </a:bodyPr>
          <a:lstStyle/>
          <a:p>
            <a:r>
              <a:rPr lang="en-US" sz="2133" dirty="0">
                <a:solidFill>
                  <a:schemeClr val="bg1"/>
                </a:solidFill>
              </a:rPr>
              <a:t>April 19, 2024</a:t>
            </a:r>
          </a:p>
        </p:txBody>
      </p:sp>
    </p:spTree>
    <p:extLst>
      <p:ext uri="{BB962C8B-B14F-4D97-AF65-F5344CB8AC3E}">
        <p14:creationId xmlns:p14="http://schemas.microsoft.com/office/powerpoint/2010/main" val="793356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A46C39-661C-7E8F-AB12-45B5BDCE4B93}"/>
              </a:ext>
            </a:extLst>
          </p:cNvPr>
          <p:cNvSpPr>
            <a:spLocks noGrp="1"/>
          </p:cNvSpPr>
          <p:nvPr>
            <p:ph idx="1"/>
          </p:nvPr>
        </p:nvSpPr>
        <p:spPr>
          <a:xfrm>
            <a:off x="622892" y="1391664"/>
            <a:ext cx="9639789" cy="4503981"/>
          </a:xfrm>
        </p:spPr>
        <p:txBody>
          <a:bodyPr>
            <a:normAutofit lnSpcReduction="10000"/>
          </a:bodyPr>
          <a:lstStyle/>
          <a:p>
            <a:pPr marL="0" indent="0">
              <a:buNone/>
            </a:pPr>
            <a:r>
              <a:rPr lang="en-US" sz="1800" dirty="0" err="1">
                <a:solidFill>
                  <a:srgbClr val="FFFFFF"/>
                </a:solidFill>
                <a:latin typeface="Open Sans" panose="020B0606030504020204" pitchFamily="34" charset="0"/>
              </a:rPr>
              <a:t>sulta</a:t>
            </a:r>
            <a:r>
              <a:rPr lang="en-US" sz="1800" dirty="0">
                <a:solidFill>
                  <a:srgbClr val="FFFFFF"/>
                </a:solidFill>
                <a:latin typeface="Open Sans" panose="020B0606030504020204" pitchFamily="34" charset="0"/>
              </a:rPr>
              <a:t>	Created 	Last Year Reviewed </a:t>
            </a:r>
            <a:r>
              <a:rPr lang="en-US" sz="1800" dirty="0">
                <a:solidFill>
                  <a:srgbClr val="000000"/>
                </a:solidFill>
                <a:latin typeface="Open Sans" panose="020B0606030504020204" pitchFamily="34" charset="0"/>
              </a:rPr>
              <a:t>	</a:t>
            </a:r>
            <a:r>
              <a:rPr lang="en-US" sz="1800" dirty="0">
                <a:solidFill>
                  <a:srgbClr val="FFFFFF"/>
                </a:solidFill>
                <a:latin typeface="Open Sans" panose="020B0606030504020204" pitchFamily="34" charset="0"/>
              </a:rPr>
              <a:t>Next Projected Review 	</a:t>
            </a:r>
          </a:p>
          <a:p>
            <a:r>
              <a:rPr lang="en-US" sz="3200" dirty="0">
                <a:solidFill>
                  <a:srgbClr val="12284C"/>
                </a:solidFill>
                <a:latin typeface="+mn-lt"/>
              </a:rPr>
              <a:t>Agriculture, Food and Natural Resources  		 	</a:t>
            </a:r>
          </a:p>
          <a:p>
            <a:r>
              <a:rPr lang="en-US" sz="3200" dirty="0">
                <a:solidFill>
                  <a:srgbClr val="12284C"/>
                </a:solidFill>
                <a:latin typeface="+mn-lt"/>
              </a:rPr>
              <a:t>Architecture and Construction 			</a:t>
            </a:r>
          </a:p>
          <a:p>
            <a:r>
              <a:rPr lang="en-US" sz="3200" dirty="0">
                <a:solidFill>
                  <a:srgbClr val="12284C"/>
                </a:solidFill>
                <a:latin typeface="+mn-lt"/>
              </a:rPr>
              <a:t>Arts, A/V Technology and Communications  		</a:t>
            </a:r>
          </a:p>
          <a:p>
            <a:r>
              <a:rPr lang="en-US" sz="3200" dirty="0">
                <a:solidFill>
                  <a:srgbClr val="12284C"/>
                </a:solidFill>
                <a:latin typeface="+mn-lt"/>
              </a:rPr>
              <a:t>Education and Training 		 		</a:t>
            </a:r>
          </a:p>
          <a:p>
            <a:r>
              <a:rPr lang="en-US" sz="3200" dirty="0">
                <a:solidFill>
                  <a:srgbClr val="12284C"/>
                </a:solidFill>
                <a:latin typeface="+mn-lt"/>
              </a:rPr>
              <a:t>Engineering 							</a:t>
            </a:r>
          </a:p>
          <a:p>
            <a:r>
              <a:rPr lang="fr-FR" sz="3200" dirty="0">
                <a:solidFill>
                  <a:srgbClr val="12284C"/>
                </a:solidFill>
                <a:latin typeface="+mn-lt"/>
              </a:rPr>
              <a:t>Finance 			 			</a:t>
            </a:r>
            <a:r>
              <a:rPr lang="en-US" sz="3200" dirty="0">
                <a:solidFill>
                  <a:srgbClr val="12284C"/>
                </a:solidFill>
                <a:latin typeface="+mn-lt"/>
              </a:rPr>
              <a:t>	</a:t>
            </a:r>
          </a:p>
          <a:p>
            <a:r>
              <a:rPr lang="en-US" sz="3200" dirty="0">
                <a:solidFill>
                  <a:srgbClr val="12284C"/>
                </a:solidFill>
                <a:latin typeface="+mn-lt"/>
              </a:rPr>
              <a:t>Health and Bio Sciences </a:t>
            </a:r>
            <a:r>
              <a:rPr lang="en-US" sz="2900" dirty="0">
                <a:solidFill>
                  <a:srgbClr val="12284C"/>
                </a:solidFill>
                <a:latin typeface="+mn-lt"/>
              </a:rPr>
              <a:t>	</a:t>
            </a:r>
            <a:r>
              <a:rPr lang="en-US" sz="2900" dirty="0">
                <a:solidFill>
                  <a:srgbClr val="000000"/>
                </a:solidFill>
                <a:latin typeface="+mn-lt"/>
              </a:rPr>
              <a:t>				</a:t>
            </a:r>
          </a:p>
          <a:p>
            <a:pPr marL="0" indent="0">
              <a:buNone/>
            </a:pPr>
            <a:endParaRPr lang="en-US" dirty="0"/>
          </a:p>
        </p:txBody>
      </p:sp>
      <p:sp>
        <p:nvSpPr>
          <p:cNvPr id="3" name="Title 2">
            <a:extLst>
              <a:ext uri="{FF2B5EF4-FFF2-40B4-BE49-F238E27FC236}">
                <a16:creationId xmlns:a16="http://schemas.microsoft.com/office/drawing/2014/main" id="{21181E5A-AA38-396C-7202-B048D90DC54B}"/>
              </a:ext>
            </a:extLst>
          </p:cNvPr>
          <p:cNvSpPr>
            <a:spLocks noGrp="1"/>
          </p:cNvSpPr>
          <p:nvPr>
            <p:ph type="title"/>
          </p:nvPr>
        </p:nvSpPr>
        <p:spPr>
          <a:xfrm>
            <a:off x="706581" y="107645"/>
            <a:ext cx="10981944" cy="1325563"/>
          </a:xfrm>
        </p:spPr>
        <p:txBody>
          <a:bodyPr>
            <a:normAutofit/>
          </a:bodyPr>
          <a:lstStyle/>
          <a:p>
            <a:r>
              <a:rPr lang="en-US" dirty="0">
                <a:solidFill>
                  <a:srgbClr val="12284C"/>
                </a:solidFill>
              </a:rPr>
              <a:t>Career and Technical Education Cluster Reviews</a:t>
            </a:r>
          </a:p>
        </p:txBody>
      </p:sp>
      <p:pic>
        <p:nvPicPr>
          <p:cNvPr id="5" name="Picture 4">
            <a:extLst>
              <a:ext uri="{FF2B5EF4-FFF2-40B4-BE49-F238E27FC236}">
                <a16:creationId xmlns:a16="http://schemas.microsoft.com/office/drawing/2014/main" id="{DBD25FA1-9C7F-C192-26C9-D43188D731F3}"/>
              </a:ext>
            </a:extLst>
          </p:cNvPr>
          <p:cNvPicPr>
            <a:picLocks noChangeAspect="1"/>
          </p:cNvPicPr>
          <p:nvPr/>
        </p:nvPicPr>
        <p:blipFill>
          <a:blip r:embed="rId3"/>
          <a:stretch>
            <a:fillRect/>
          </a:stretch>
        </p:blipFill>
        <p:spPr>
          <a:xfrm>
            <a:off x="9060429" y="3148445"/>
            <a:ext cx="3913971" cy="3401863"/>
          </a:xfrm>
          <a:prstGeom prst="rect">
            <a:avLst/>
          </a:prstGeom>
        </p:spPr>
      </p:pic>
      <p:sp>
        <p:nvSpPr>
          <p:cNvPr id="6" name="TextBox 5">
            <a:extLst>
              <a:ext uri="{FF2B5EF4-FFF2-40B4-BE49-F238E27FC236}">
                <a16:creationId xmlns:a16="http://schemas.microsoft.com/office/drawing/2014/main" id="{89589E52-1C5A-F923-5947-AA608A678B47}"/>
              </a:ext>
            </a:extLst>
          </p:cNvPr>
          <p:cNvSpPr txBox="1"/>
          <p:nvPr/>
        </p:nvSpPr>
        <p:spPr>
          <a:xfrm>
            <a:off x="9350981" y="5405373"/>
            <a:ext cx="3368751" cy="307777"/>
          </a:xfrm>
          <a:prstGeom prst="rect">
            <a:avLst/>
          </a:prstGeom>
          <a:noFill/>
        </p:spPr>
        <p:txBody>
          <a:bodyPr wrap="square">
            <a:spAutoFit/>
          </a:bodyPr>
          <a:lstStyle/>
          <a:p>
            <a:pPr defTabSz="1219170">
              <a:buClr>
                <a:srgbClr val="000000"/>
              </a:buClr>
              <a:defRPr/>
            </a:pPr>
            <a:r>
              <a:rPr lang="en-US" sz="1400" b="1" kern="0" dirty="0">
                <a:solidFill>
                  <a:srgbClr val="000000"/>
                </a:solidFill>
                <a:latin typeface="Arial"/>
                <a:cs typeface="Arial"/>
                <a:sym typeface="Arial"/>
              </a:rPr>
              <a:t>Learning that works for Kansas </a:t>
            </a:r>
          </a:p>
        </p:txBody>
      </p:sp>
      <p:sp>
        <p:nvSpPr>
          <p:cNvPr id="7" name="TextBox 6">
            <a:extLst>
              <a:ext uri="{FF2B5EF4-FFF2-40B4-BE49-F238E27FC236}">
                <a16:creationId xmlns:a16="http://schemas.microsoft.com/office/drawing/2014/main" id="{F4593978-8572-94C9-DC46-B6A5A9B68FDE}"/>
              </a:ext>
            </a:extLst>
          </p:cNvPr>
          <p:cNvSpPr txBox="1"/>
          <p:nvPr/>
        </p:nvSpPr>
        <p:spPr>
          <a:xfrm>
            <a:off x="706581" y="5941753"/>
            <a:ext cx="10027227" cy="307777"/>
          </a:xfrm>
          <a:prstGeom prst="rect">
            <a:avLst/>
          </a:prstGeom>
          <a:noFill/>
        </p:spPr>
        <p:txBody>
          <a:bodyPr wrap="square" rtlCol="0">
            <a:spAutoFit/>
          </a:bodyPr>
          <a:lstStyle/>
          <a:p>
            <a:pPr defTabSz="1219170">
              <a:buClr>
                <a:srgbClr val="000000"/>
              </a:buClr>
              <a:defRPr/>
            </a:pPr>
            <a:r>
              <a:rPr lang="en-US" sz="1200" kern="0" dirty="0">
                <a:solidFill>
                  <a:srgbClr val="000000"/>
                </a:solidFill>
                <a:latin typeface="Arial"/>
                <a:cs typeface="Arial"/>
                <a:sym typeface="Arial"/>
                <a:hlinkClick r:id="rId4"/>
              </a:rPr>
              <a:t>Kansas State Department of Education &gt; Agency &gt; Division of Learning Services &gt; </a:t>
            </a:r>
            <a:r>
              <a:rPr lang="en-US" sz="1200" kern="0" dirty="0" err="1">
                <a:solidFill>
                  <a:srgbClr val="000000"/>
                </a:solidFill>
                <a:latin typeface="Arial"/>
                <a:cs typeface="Arial"/>
                <a:sym typeface="Arial"/>
                <a:hlinkClick r:id="rId4"/>
              </a:rPr>
              <a:t>CTE_</a:t>
            </a:r>
            <a:r>
              <a:rPr lang="en-US" sz="1400" kern="0" dirty="0" err="1">
                <a:solidFill>
                  <a:srgbClr val="000000"/>
                </a:solidFill>
                <a:latin typeface="Arial"/>
                <a:cs typeface="Arial"/>
                <a:sym typeface="Arial"/>
                <a:hlinkClick r:id="rId4"/>
              </a:rPr>
              <a:t>RecommendationsForPublicComment</a:t>
            </a:r>
            <a:r>
              <a:rPr lang="en-US" sz="1200" kern="0" dirty="0">
                <a:solidFill>
                  <a:srgbClr val="000000"/>
                </a:solidFill>
                <a:latin typeface="Arial"/>
                <a:cs typeface="Arial"/>
                <a:sym typeface="Arial"/>
                <a:hlinkClick r:id="rId4"/>
              </a:rPr>
              <a:t> (ksde.org)</a:t>
            </a:r>
            <a:endParaRPr lang="en-US" sz="1200" kern="0" dirty="0">
              <a:solidFill>
                <a:srgbClr val="000000"/>
              </a:solidFill>
              <a:latin typeface="Arial"/>
              <a:cs typeface="Arial"/>
              <a:sym typeface="Arial"/>
            </a:endParaRPr>
          </a:p>
        </p:txBody>
      </p:sp>
    </p:spTree>
    <p:extLst>
      <p:ext uri="{BB962C8B-B14F-4D97-AF65-F5344CB8AC3E}">
        <p14:creationId xmlns:p14="http://schemas.microsoft.com/office/powerpoint/2010/main" val="3703573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
          <p:cNvSpPr txBox="1">
            <a:spLocks noGrp="1"/>
          </p:cNvSpPr>
          <p:nvPr>
            <p:ph type="body" idx="1"/>
          </p:nvPr>
        </p:nvSpPr>
        <p:spPr>
          <a:xfrm>
            <a:off x="838200" y="1644065"/>
            <a:ext cx="10515600" cy="3696400"/>
          </a:xfrm>
          <a:prstGeom prst="rect">
            <a:avLst/>
          </a:prstGeom>
          <a:noFill/>
          <a:ln>
            <a:noFill/>
          </a:ln>
        </p:spPr>
        <p:txBody>
          <a:bodyPr spcFirstLastPara="1" vert="horz" wrap="square" lIns="121900" tIns="60933" rIns="121900" bIns="60933" rtlCol="0" anchor="t" anchorCtr="0">
            <a:normAutofit fontScale="92500" lnSpcReduction="10000"/>
          </a:bodyPr>
          <a:lstStyle/>
          <a:p>
            <a:pPr marL="152396" indent="0">
              <a:buNone/>
            </a:pPr>
            <a:r>
              <a:rPr lang="en-US" dirty="0"/>
              <a:t>Opens May 15, 2024, and Due August 15, 2024</a:t>
            </a:r>
          </a:p>
          <a:p>
            <a:pPr marL="228594" indent="-228594">
              <a:spcBef>
                <a:spcPts val="0"/>
              </a:spcBef>
              <a:buSzPts val="2100"/>
            </a:pPr>
            <a:endParaRPr sz="1467" dirty="0"/>
          </a:p>
          <a:p>
            <a:pPr marL="0" indent="0">
              <a:spcBef>
                <a:spcPts val="1200"/>
              </a:spcBef>
              <a:buSzPts val="2100"/>
              <a:buNone/>
            </a:pPr>
            <a:r>
              <a:rPr lang="en-US" dirty="0"/>
              <a:t>  Required Data Submission for Perkins</a:t>
            </a:r>
            <a:endParaRPr dirty="0"/>
          </a:p>
          <a:p>
            <a:pPr marL="0" indent="0">
              <a:lnSpc>
                <a:spcPct val="110000"/>
              </a:lnSpc>
              <a:spcBef>
                <a:spcPts val="1200"/>
              </a:spcBef>
              <a:buSzPts val="2100"/>
              <a:buNone/>
            </a:pPr>
            <a:r>
              <a:rPr lang="en-US" dirty="0"/>
              <a:t>  Assigns students to pathways as </a:t>
            </a:r>
            <a:endParaRPr dirty="0"/>
          </a:p>
          <a:p>
            <a:pPr marL="685783" lvl="1" indent="-228594">
              <a:lnSpc>
                <a:spcPct val="110000"/>
              </a:lnSpc>
              <a:spcBef>
                <a:spcPts val="0"/>
              </a:spcBef>
            </a:pPr>
            <a:r>
              <a:rPr lang="en-US" dirty="0"/>
              <a:t>Participants </a:t>
            </a:r>
            <a:endParaRPr dirty="0"/>
          </a:p>
          <a:p>
            <a:pPr marL="685783" lvl="1" indent="-228594">
              <a:lnSpc>
                <a:spcPct val="110000"/>
              </a:lnSpc>
              <a:spcBef>
                <a:spcPts val="0"/>
              </a:spcBef>
            </a:pPr>
            <a:r>
              <a:rPr lang="en-US" dirty="0"/>
              <a:t>Concentrators</a:t>
            </a:r>
            <a:endParaRPr dirty="0"/>
          </a:p>
          <a:p>
            <a:pPr marL="685783" lvl="1" indent="-228594">
              <a:lnSpc>
                <a:spcPct val="110000"/>
              </a:lnSpc>
              <a:spcBef>
                <a:spcPts val="0"/>
              </a:spcBef>
            </a:pPr>
            <a:r>
              <a:rPr lang="en-US" dirty="0"/>
              <a:t>Concentrator Who Exited </a:t>
            </a:r>
            <a:endParaRPr dirty="0"/>
          </a:p>
          <a:p>
            <a:pPr marL="685783" lvl="1" indent="-228594">
              <a:lnSpc>
                <a:spcPct val="110000"/>
              </a:lnSpc>
              <a:spcBef>
                <a:spcPts val="0"/>
              </a:spcBef>
            </a:pPr>
            <a:r>
              <a:rPr lang="en-US" dirty="0"/>
              <a:t>Concentrator Who Exited for Other Reasons</a:t>
            </a:r>
            <a:endParaRPr dirty="0"/>
          </a:p>
          <a:p>
            <a:pPr marL="685783" lvl="1" indent="-228594">
              <a:lnSpc>
                <a:spcPct val="110000"/>
              </a:lnSpc>
              <a:spcBef>
                <a:spcPts val="0"/>
              </a:spcBef>
            </a:pPr>
            <a:r>
              <a:rPr lang="en-US" dirty="0"/>
              <a:t>Completers</a:t>
            </a:r>
            <a:endParaRPr dirty="0"/>
          </a:p>
          <a:p>
            <a:pPr marL="685783" lvl="1" indent="-76198">
              <a:spcBef>
                <a:spcPts val="1200"/>
              </a:spcBef>
              <a:buNone/>
            </a:pPr>
            <a:endParaRPr dirty="0"/>
          </a:p>
        </p:txBody>
      </p:sp>
      <p:sp>
        <p:nvSpPr>
          <p:cNvPr id="262" name="Google Shape;262;p3"/>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rmAutofit/>
          </a:bodyPr>
          <a:lstStyle/>
          <a:p>
            <a:pPr>
              <a:buSzPts val="3300"/>
            </a:pPr>
            <a:r>
              <a:rPr lang="en-US" dirty="0"/>
              <a:t>Student Data Management </a:t>
            </a:r>
            <a:endParaRPr dirty="0"/>
          </a:p>
        </p:txBody>
      </p:sp>
      <p:sp>
        <p:nvSpPr>
          <p:cNvPr id="263" name="Google Shape;263;p3"/>
          <p:cNvSpPr txBox="1"/>
          <p:nvPr/>
        </p:nvSpPr>
        <p:spPr>
          <a:xfrm>
            <a:off x="1018098" y="5405190"/>
            <a:ext cx="11070580" cy="1231052"/>
          </a:xfrm>
          <a:prstGeom prst="rect">
            <a:avLst/>
          </a:prstGeom>
          <a:noFill/>
          <a:ln>
            <a:noFill/>
          </a:ln>
        </p:spPr>
        <p:txBody>
          <a:bodyPr spcFirstLastPara="1" wrap="square" lIns="121900" tIns="60933" rIns="121900" bIns="60933" anchor="t" anchorCtr="0">
            <a:spAutoFit/>
          </a:bodyPr>
          <a:lstStyle/>
          <a:p>
            <a:r>
              <a:rPr lang="en-US" sz="1600" dirty="0">
                <a:latin typeface="Open Sans Light" panose="020B0306030504020204" pitchFamily="34" charset="0"/>
                <a:ea typeface="Open Sans Light" panose="020B0306030504020204" pitchFamily="34" charset="0"/>
                <a:cs typeface="Open Sans Light" panose="020B0306030504020204" pitchFamily="34" charset="0"/>
              </a:rPr>
              <a:t>Resource: Pathways Student Data Management Checklist</a:t>
            </a:r>
          </a:p>
          <a:p>
            <a:r>
              <a:rPr lang="en-US" sz="1600" dirty="0">
                <a:latin typeface="Open Sans Light" panose="020B0306030504020204" pitchFamily="34" charset="0"/>
                <a:ea typeface="Open Sans Light" panose="020B0306030504020204" pitchFamily="34" charset="0"/>
                <a:cs typeface="Open Sans Light" panose="020B0306030504020204" pitchFamily="34" charset="0"/>
                <a:hlinkClick r:id="rId3"/>
              </a:rPr>
              <a:t>Kansas State Department of Education &gt; Agency &gt; Division of Learning Services &gt; Career Standards and Assessment Services &gt; CSAS Home &gt; Career Technical Education (CTE) &gt; Career Clusters &amp; Pathways (ksde.org)</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a:p>
            <a:endParaRPr sz="2400" dirty="0">
              <a:solidFill>
                <a:srgbClr val="000000"/>
              </a:solidFill>
              <a:latin typeface="Open Sans Light"/>
              <a:ea typeface="Open Sans Light"/>
              <a:cs typeface="Open Sans Light"/>
              <a:sym typeface="Open Sans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cc6d4c1b6d_0_146"/>
          <p:cNvSpPr txBox="1">
            <a:spLocks noGrp="1"/>
          </p:cNvSpPr>
          <p:nvPr>
            <p:ph type="body" idx="1"/>
          </p:nvPr>
        </p:nvSpPr>
        <p:spPr>
          <a:xfrm>
            <a:off x="838200" y="1825625"/>
            <a:ext cx="5181600" cy="4351200"/>
          </a:xfrm>
          <a:prstGeom prst="rect">
            <a:avLst/>
          </a:prstGeom>
        </p:spPr>
        <p:txBody>
          <a:bodyPr spcFirstLastPara="1" vert="horz" wrap="square" lIns="121900" tIns="60933" rIns="121900" bIns="60933" rtlCol="0" anchor="t" anchorCtr="0">
            <a:normAutofit/>
          </a:bodyPr>
          <a:lstStyle/>
          <a:p>
            <a:pPr marL="0" indent="0">
              <a:lnSpc>
                <a:spcPct val="115000"/>
              </a:lnSpc>
              <a:spcBef>
                <a:spcPts val="0"/>
              </a:spcBef>
              <a:buNone/>
            </a:pPr>
            <a:r>
              <a:rPr lang="en-US" sz="1867" dirty="0">
                <a:solidFill>
                  <a:srgbClr val="595959"/>
                </a:solidFill>
                <a:sym typeface="Arial"/>
              </a:rPr>
              <a:t>Icon and link must be posted to website - standalones and each member of a consortium</a:t>
            </a:r>
            <a:endParaRPr sz="1867" dirty="0">
              <a:solidFill>
                <a:srgbClr val="595959"/>
              </a:solidFill>
              <a:sym typeface="Arial"/>
            </a:endParaRPr>
          </a:p>
          <a:p>
            <a:pPr marL="0" indent="0">
              <a:lnSpc>
                <a:spcPct val="115000"/>
              </a:lnSpc>
              <a:spcBef>
                <a:spcPts val="1600"/>
              </a:spcBef>
              <a:buNone/>
            </a:pPr>
            <a:r>
              <a:rPr lang="en-US" sz="1467" u="sng" dirty="0">
                <a:solidFill>
                  <a:srgbClr val="0097A7"/>
                </a:solidFill>
                <a:sym typeface="Arial"/>
                <a:hlinkClick r:id="rId3">
                  <a:extLst>
                    <a:ext uri="{A12FA001-AC4F-418D-AE19-62706E023703}">
                      <ahyp:hlinkClr xmlns:ahyp="http://schemas.microsoft.com/office/drawing/2018/hyperlinkcolor" val="tx"/>
                    </a:ext>
                  </a:extLst>
                </a:hlinkClick>
              </a:rPr>
              <a:t>Kansas Career and Technical Education Reports - Data Central (ksde.org)</a:t>
            </a:r>
            <a:endParaRPr sz="1867" dirty="0">
              <a:solidFill>
                <a:srgbClr val="595959"/>
              </a:solidFill>
              <a:sym typeface="Arial"/>
            </a:endParaRPr>
          </a:p>
          <a:p>
            <a:pPr marL="0" indent="0">
              <a:lnSpc>
                <a:spcPct val="115000"/>
              </a:lnSpc>
              <a:spcBef>
                <a:spcPts val="1600"/>
              </a:spcBef>
              <a:buNone/>
            </a:pPr>
            <a:endParaRPr sz="1867" dirty="0">
              <a:solidFill>
                <a:srgbClr val="595959"/>
              </a:solidFill>
              <a:sym typeface="Arial"/>
            </a:endParaRPr>
          </a:p>
          <a:p>
            <a:pPr marL="0" indent="0">
              <a:lnSpc>
                <a:spcPct val="115000"/>
              </a:lnSpc>
              <a:spcBef>
                <a:spcPts val="1600"/>
              </a:spcBef>
              <a:spcAft>
                <a:spcPts val="1600"/>
              </a:spcAft>
              <a:buNone/>
            </a:pPr>
            <a:r>
              <a:rPr lang="en-US" sz="1867" dirty="0">
                <a:solidFill>
                  <a:srgbClr val="595959"/>
                </a:solidFill>
                <a:sym typeface="Arial"/>
              </a:rPr>
              <a:t>Standalones and Consortiums will be provisionally approved for Secondary Improvement grant if link is not posted.</a:t>
            </a:r>
            <a:endParaRPr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9" name="Google Shape;269;g2cc6d4c1b6d_0_146"/>
          <p:cNvSpPr txBox="1">
            <a:spLocks noGrp="1"/>
          </p:cNvSpPr>
          <p:nvPr>
            <p:ph type="title"/>
          </p:nvPr>
        </p:nvSpPr>
        <p:spPr>
          <a:xfrm>
            <a:off x="838200" y="365125"/>
            <a:ext cx="10515600" cy="1325600"/>
          </a:xfrm>
          <a:prstGeom prst="rect">
            <a:avLst/>
          </a:prstGeom>
        </p:spPr>
        <p:txBody>
          <a:bodyPr spcFirstLastPara="1" vert="horz" wrap="square" lIns="121900" tIns="60933" rIns="121900" bIns="60933" rtlCol="0" anchor="ctr" anchorCtr="0">
            <a:normAutofit/>
          </a:bodyPr>
          <a:lstStyle/>
          <a:p>
            <a:r>
              <a:rPr lang="en-US" dirty="0"/>
              <a:t>Required Data Posting</a:t>
            </a:r>
            <a:endParaRPr dirty="0"/>
          </a:p>
        </p:txBody>
      </p:sp>
      <p:pic>
        <p:nvPicPr>
          <p:cNvPr id="270" name="Google Shape;270;g2cc6d4c1b6d_0_146"/>
          <p:cNvPicPr preferRelativeResize="0"/>
          <p:nvPr/>
        </p:nvPicPr>
        <p:blipFill>
          <a:blip r:embed="rId4">
            <a:alphaModFix/>
          </a:blip>
          <a:stretch>
            <a:fillRect/>
          </a:stretch>
        </p:blipFill>
        <p:spPr>
          <a:xfrm>
            <a:off x="7065067" y="1560167"/>
            <a:ext cx="4288733" cy="3619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g2cc6d4c1b6d_0_271"/>
          <p:cNvPicPr preferRelativeResize="0"/>
          <p:nvPr/>
        </p:nvPicPr>
        <p:blipFill>
          <a:blip r:embed="rId3">
            <a:alphaModFix/>
          </a:blip>
          <a:stretch>
            <a:fillRect/>
          </a:stretch>
        </p:blipFill>
        <p:spPr>
          <a:xfrm>
            <a:off x="1045901" y="50367"/>
            <a:ext cx="9952932" cy="6089768"/>
          </a:xfrm>
          <a:prstGeom prst="rect">
            <a:avLst/>
          </a:prstGeom>
          <a:noFill/>
          <a:ln>
            <a:noFill/>
          </a:ln>
        </p:spPr>
      </p:pic>
      <p:cxnSp>
        <p:nvCxnSpPr>
          <p:cNvPr id="276" name="Google Shape;276;g2cc6d4c1b6d_0_271"/>
          <p:cNvCxnSpPr/>
          <p:nvPr/>
        </p:nvCxnSpPr>
        <p:spPr>
          <a:xfrm rot="10800000" flipH="1">
            <a:off x="396200" y="5041233"/>
            <a:ext cx="1711600" cy="12000"/>
          </a:xfrm>
          <a:prstGeom prst="straightConnector1">
            <a:avLst/>
          </a:prstGeom>
          <a:noFill/>
          <a:ln w="28575" cap="flat" cmpd="sng">
            <a:solidFill>
              <a:schemeClr val="dk2"/>
            </a:solidFill>
            <a:prstDash val="solid"/>
            <a:round/>
            <a:headEnd type="none" w="med" len="med"/>
            <a:tailEnd type="triangle" w="med" len="med"/>
          </a:ln>
        </p:spPr>
      </p:cxnSp>
      <p:sp>
        <p:nvSpPr>
          <p:cNvPr id="277" name="Google Shape;277;g2cc6d4c1b6d_0_271"/>
          <p:cNvSpPr txBox="1"/>
          <p:nvPr/>
        </p:nvSpPr>
        <p:spPr>
          <a:xfrm>
            <a:off x="312400" y="4371000"/>
            <a:ext cx="1125200" cy="335200"/>
          </a:xfrm>
          <a:prstGeom prst="rect">
            <a:avLst/>
          </a:prstGeom>
          <a:noFill/>
          <a:ln>
            <a:noFill/>
          </a:ln>
        </p:spPr>
        <p:txBody>
          <a:bodyPr spcFirstLastPara="1" wrap="square" lIns="121900" tIns="121900" rIns="121900" bIns="121900" anchor="t" anchorCtr="0">
            <a:noAutofit/>
          </a:bodyPr>
          <a:lstStyle/>
          <a:p>
            <a:r>
              <a:rPr lang="en-US" sz="2800">
                <a:solidFill>
                  <a:schemeClr val="dk1"/>
                </a:solidFill>
                <a:latin typeface="Open Sans Light"/>
                <a:ea typeface="Open Sans Light"/>
                <a:cs typeface="Open Sans Light"/>
                <a:sym typeface="Open Sans Light"/>
              </a:rPr>
              <a:t>New</a:t>
            </a:r>
            <a:endParaRPr sz="2800">
              <a:solidFill>
                <a:schemeClr val="dk1"/>
              </a:solidFill>
              <a:latin typeface="Open Sans Light"/>
              <a:ea typeface="Open Sans Light"/>
              <a:cs typeface="Open Sans Light"/>
              <a:sym typeface="Open Sans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6"/>
          <p:cNvPicPr preferRelativeResize="0"/>
          <p:nvPr/>
        </p:nvPicPr>
        <p:blipFill>
          <a:blip r:embed="rId3">
            <a:alphaModFix/>
          </a:blip>
          <a:stretch>
            <a:fillRect/>
          </a:stretch>
        </p:blipFill>
        <p:spPr>
          <a:xfrm>
            <a:off x="3304567" y="0"/>
            <a:ext cx="4899467" cy="62364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cc6d4c1b6d_0_134"/>
          <p:cNvSpPr txBox="1">
            <a:spLocks noGrp="1"/>
          </p:cNvSpPr>
          <p:nvPr>
            <p:ph type="title"/>
          </p:nvPr>
        </p:nvSpPr>
        <p:spPr>
          <a:xfrm>
            <a:off x="1692733" y="724828"/>
            <a:ext cx="9124000" cy="3200400"/>
          </a:xfrm>
          <a:prstGeom prst="rect">
            <a:avLst/>
          </a:prstGeom>
          <a:noFill/>
          <a:ln>
            <a:noFill/>
          </a:ln>
        </p:spPr>
        <p:txBody>
          <a:bodyPr spcFirstLastPara="1" vert="horz" wrap="square" lIns="91433" tIns="45700" rIns="457200" bIns="45700" rtlCol="0" anchor="b" anchorCtr="0">
            <a:normAutofit/>
          </a:bodyPr>
          <a:lstStyle/>
          <a:p>
            <a:pPr>
              <a:buSzPts val="3800"/>
            </a:pPr>
            <a:r>
              <a:rPr lang="en-US" sz="5067"/>
              <a:t>Individual Plan of Study </a:t>
            </a:r>
            <a:endParaRPr sz="5067"/>
          </a:p>
          <a:p>
            <a:pPr>
              <a:buSzPts val="3800"/>
            </a:pPr>
            <a:r>
              <a:rPr lang="en-US" sz="5067"/>
              <a:t>(IPS)</a:t>
            </a:r>
            <a:br>
              <a:rPr lang="en-US"/>
            </a:b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cc6d4c1b6d_0_471"/>
          <p:cNvSpPr txBox="1">
            <a:spLocks noGrp="1"/>
          </p:cNvSpPr>
          <p:nvPr>
            <p:ph type="body" idx="1"/>
          </p:nvPr>
        </p:nvSpPr>
        <p:spPr>
          <a:xfrm>
            <a:off x="838200" y="1644073"/>
            <a:ext cx="10515600" cy="4532800"/>
          </a:xfrm>
          <a:prstGeom prst="rect">
            <a:avLst/>
          </a:prstGeom>
        </p:spPr>
        <p:txBody>
          <a:bodyPr spcFirstLastPara="1" vert="horz" wrap="square" lIns="121900" tIns="60933" rIns="121900" bIns="60933" rtlCol="0" anchor="t" anchorCtr="0">
            <a:normAutofit/>
          </a:bodyPr>
          <a:lstStyle/>
          <a:p>
            <a:pPr marL="0" indent="0">
              <a:spcBef>
                <a:spcPts val="600"/>
              </a:spcBef>
              <a:buNone/>
            </a:pPr>
            <a:r>
              <a:rPr lang="en-US"/>
              <a:t>The Kansans Can Star Recognition Program qualitative measures application open from Jan. 17 through May 3.</a:t>
            </a:r>
            <a:endParaRPr/>
          </a:p>
          <a:p>
            <a:pPr marL="0" indent="0">
              <a:spcBef>
                <a:spcPts val="600"/>
              </a:spcBef>
              <a:buNone/>
            </a:pPr>
            <a:endParaRPr/>
          </a:p>
          <a:p>
            <a:pPr marL="0" indent="0">
              <a:spcBef>
                <a:spcPts val="600"/>
              </a:spcBef>
              <a:buNone/>
            </a:pPr>
            <a:r>
              <a:rPr lang="en-US"/>
              <a:t>Districts can apply in these four areas:</a:t>
            </a:r>
            <a:endParaRPr/>
          </a:p>
          <a:p>
            <a:pPr marL="0" indent="0">
              <a:spcBef>
                <a:spcPts val="600"/>
              </a:spcBef>
              <a:buNone/>
            </a:pPr>
            <a:endParaRPr/>
          </a:p>
          <a:p>
            <a:pPr marL="0" indent="0">
              <a:spcBef>
                <a:spcPts val="600"/>
              </a:spcBef>
              <a:buNone/>
            </a:pPr>
            <a:r>
              <a:rPr lang="en-US"/>
              <a:t>Social-Emotional Growth</a:t>
            </a:r>
            <a:endParaRPr/>
          </a:p>
          <a:p>
            <a:pPr marL="0" indent="0">
              <a:spcBef>
                <a:spcPts val="600"/>
              </a:spcBef>
              <a:buNone/>
            </a:pPr>
            <a:r>
              <a:rPr lang="en-US"/>
              <a:t>Kindergarten Readiness</a:t>
            </a:r>
            <a:endParaRPr/>
          </a:p>
          <a:p>
            <a:pPr marL="0" indent="0">
              <a:spcBef>
                <a:spcPts val="600"/>
              </a:spcBef>
              <a:buNone/>
            </a:pPr>
            <a:r>
              <a:rPr lang="en-US"/>
              <a:t>Individual Plan of Study (IPS)</a:t>
            </a:r>
            <a:endParaRPr/>
          </a:p>
          <a:p>
            <a:pPr marL="0" indent="0">
              <a:spcBef>
                <a:spcPts val="600"/>
              </a:spcBef>
              <a:spcAft>
                <a:spcPts val="600"/>
              </a:spcAft>
              <a:buNone/>
            </a:pPr>
            <a:r>
              <a:rPr lang="en-US"/>
              <a:t>Civic Engagement</a:t>
            </a:r>
            <a:endParaRPr/>
          </a:p>
        </p:txBody>
      </p:sp>
      <p:sp>
        <p:nvSpPr>
          <p:cNvPr id="309" name="Google Shape;309;g2cc6d4c1b6d_0_471"/>
          <p:cNvSpPr txBox="1">
            <a:spLocks noGrp="1"/>
          </p:cNvSpPr>
          <p:nvPr>
            <p:ph type="title"/>
          </p:nvPr>
        </p:nvSpPr>
        <p:spPr>
          <a:xfrm>
            <a:off x="838200" y="365125"/>
            <a:ext cx="10515600" cy="1325600"/>
          </a:xfrm>
          <a:prstGeom prst="rect">
            <a:avLst/>
          </a:prstGeom>
        </p:spPr>
        <p:txBody>
          <a:bodyPr spcFirstLastPara="1" vert="horz" wrap="square" lIns="121900" tIns="60933" rIns="121900" bIns="60933" rtlCol="0" anchor="ctr" anchorCtr="0">
            <a:normAutofit/>
          </a:bodyPr>
          <a:lstStyle/>
          <a:p>
            <a:r>
              <a:rPr lang="en-US"/>
              <a:t>Kansans Can Star Recognition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159F5-E74D-952D-4878-290954C34E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2F2C53-2D61-968E-4EC2-23ABD26BBD9E}"/>
              </a:ext>
            </a:extLst>
          </p:cNvPr>
          <p:cNvSpPr>
            <a:spLocks noGrp="1"/>
          </p:cNvSpPr>
          <p:nvPr>
            <p:ph idx="1"/>
          </p:nvPr>
        </p:nvSpPr>
        <p:spPr>
          <a:xfrm>
            <a:off x="838200" y="1690688"/>
            <a:ext cx="10515600" cy="4532891"/>
          </a:xfrm>
        </p:spPr>
        <p:txBody>
          <a:bodyPr>
            <a:normAutofit/>
          </a:bodyPr>
          <a:lstStyle/>
          <a:p>
            <a:pPr>
              <a:lnSpc>
                <a:spcPct val="120000"/>
              </a:lnSpc>
            </a:pPr>
            <a:r>
              <a:rPr lang="en-US" altLang="zh-CN" sz="2400" dirty="0"/>
              <a:t>KSDE collects data annually on the implementation of IPS from principals, teachers, school counselors, etc. among qualified IPS buildings (with 6th grade or above). </a:t>
            </a:r>
          </a:p>
          <a:p>
            <a:pPr>
              <a:lnSpc>
                <a:spcPct val="120000"/>
              </a:lnSpc>
            </a:pPr>
            <a:r>
              <a:rPr lang="en-US" sz="2400" dirty="0"/>
              <a:t>The survey has 18 questions relating to a comprehensive set of components on IPS implementations.</a:t>
            </a:r>
          </a:p>
          <a:p>
            <a:pPr>
              <a:lnSpc>
                <a:spcPct val="120000"/>
              </a:lnSpc>
            </a:pPr>
            <a:r>
              <a:rPr lang="en-US" sz="2400" dirty="0">
                <a:latin typeface="+mn-lt"/>
                <a:ea typeface="Times New Roman" panose="02020603050405020304" pitchFamily="18" charset="0"/>
                <a:cs typeface="Calibri" panose="020F0502020204030204" pitchFamily="34" charset="0"/>
              </a:rPr>
              <a:t>Survey Response Deadline of May 13</a:t>
            </a:r>
            <a:r>
              <a:rPr lang="en-US" sz="2400" baseline="30000" dirty="0">
                <a:latin typeface="+mn-lt"/>
                <a:ea typeface="Times New Roman" panose="02020603050405020304" pitchFamily="18" charset="0"/>
                <a:cs typeface="Calibri" panose="020F0502020204030204" pitchFamily="34" charset="0"/>
              </a:rPr>
              <a:t>th</a:t>
            </a:r>
            <a:r>
              <a:rPr lang="en-US" sz="2400" dirty="0">
                <a:latin typeface="+mn-lt"/>
                <a:ea typeface="Times New Roman" panose="02020603050405020304" pitchFamily="18" charset="0"/>
                <a:cs typeface="Calibri" panose="020F0502020204030204" pitchFamily="34" charset="0"/>
              </a:rPr>
              <a:t>.</a:t>
            </a:r>
            <a:endParaRPr lang="en-US" sz="2400" dirty="0">
              <a:latin typeface="+mn-lt"/>
            </a:endParaRPr>
          </a:p>
        </p:txBody>
      </p:sp>
      <p:sp>
        <p:nvSpPr>
          <p:cNvPr id="3" name="Title 2">
            <a:extLst>
              <a:ext uri="{FF2B5EF4-FFF2-40B4-BE49-F238E27FC236}">
                <a16:creationId xmlns:a16="http://schemas.microsoft.com/office/drawing/2014/main" id="{1A67E631-0799-197B-3931-B79E53C050F8}"/>
              </a:ext>
            </a:extLst>
          </p:cNvPr>
          <p:cNvSpPr>
            <a:spLocks noGrp="1"/>
          </p:cNvSpPr>
          <p:nvPr>
            <p:ph type="title"/>
          </p:nvPr>
        </p:nvSpPr>
        <p:spPr/>
        <p:txBody>
          <a:bodyPr/>
          <a:lstStyle/>
          <a:p>
            <a:r>
              <a:rPr lang="en-US" altLang="zh-CN" dirty="0"/>
              <a:t>IPS Annual Survey</a:t>
            </a:r>
            <a:endParaRPr lang="en-US" dirty="0"/>
          </a:p>
        </p:txBody>
      </p:sp>
      <p:pic>
        <p:nvPicPr>
          <p:cNvPr id="5" name="Picture 4" descr="A close-up of a logo&#10;&#10;Description automatically generated">
            <a:extLst>
              <a:ext uri="{FF2B5EF4-FFF2-40B4-BE49-F238E27FC236}">
                <a16:creationId xmlns:a16="http://schemas.microsoft.com/office/drawing/2014/main" id="{F5760D2F-46DA-9257-956D-F8DE1C26B7E7}"/>
              </a:ext>
            </a:extLst>
          </p:cNvPr>
          <p:cNvPicPr>
            <a:picLocks noChangeAspect="1"/>
          </p:cNvPicPr>
          <p:nvPr/>
        </p:nvPicPr>
        <p:blipFill rotWithShape="1">
          <a:blip r:embed="rId3"/>
          <a:srcRect l="4228" r="75366"/>
          <a:stretch/>
        </p:blipFill>
        <p:spPr>
          <a:xfrm>
            <a:off x="8277595" y="3957133"/>
            <a:ext cx="1876829" cy="1880472"/>
          </a:xfrm>
          <a:prstGeom prst="rect">
            <a:avLst/>
          </a:prstGeom>
        </p:spPr>
      </p:pic>
    </p:spTree>
    <p:extLst>
      <p:ext uri="{BB962C8B-B14F-4D97-AF65-F5344CB8AC3E}">
        <p14:creationId xmlns:p14="http://schemas.microsoft.com/office/powerpoint/2010/main" val="3904141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g2cc6d4c1b6d_0_412"/>
          <p:cNvPicPr preferRelativeResize="0"/>
          <p:nvPr/>
        </p:nvPicPr>
        <p:blipFill>
          <a:blip r:embed="rId3">
            <a:alphaModFix/>
          </a:blip>
          <a:stretch>
            <a:fillRect/>
          </a:stretch>
        </p:blipFill>
        <p:spPr>
          <a:xfrm>
            <a:off x="3190701" y="56701"/>
            <a:ext cx="4822700" cy="622073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cc8459655f_0_220"/>
          <p:cNvSpPr txBox="1">
            <a:spLocks noGrp="1"/>
          </p:cNvSpPr>
          <p:nvPr>
            <p:ph type="body" idx="1"/>
          </p:nvPr>
        </p:nvSpPr>
        <p:spPr>
          <a:xfrm>
            <a:off x="838201" y="1458913"/>
            <a:ext cx="10393200" cy="2817600"/>
          </a:xfrm>
          <a:prstGeom prst="rect">
            <a:avLst/>
          </a:prstGeom>
        </p:spPr>
        <p:txBody>
          <a:bodyPr spcFirstLastPara="1" vert="horz" wrap="square" lIns="1645900" tIns="914400" rIns="1645900" bIns="914400" rtlCol="0" anchor="t" anchorCtr="0">
            <a:noAutofit/>
          </a:bodyPr>
          <a:lstStyle/>
          <a:p>
            <a:pPr marL="0" indent="0"/>
            <a:r>
              <a:rPr lang="en" sz="4400"/>
              <a:t>In the long run, prioritization beats efficiency.</a:t>
            </a:r>
            <a:endParaRPr sz="4400"/>
          </a:p>
        </p:txBody>
      </p:sp>
      <p:sp>
        <p:nvSpPr>
          <p:cNvPr id="200" name="Google Shape;200;g2cc8459655f_0_220"/>
          <p:cNvSpPr txBox="1">
            <a:spLocks noGrp="1"/>
          </p:cNvSpPr>
          <p:nvPr>
            <p:ph type="body" idx="2"/>
          </p:nvPr>
        </p:nvSpPr>
        <p:spPr>
          <a:xfrm>
            <a:off x="828675" y="4284663"/>
            <a:ext cx="10402800" cy="850800"/>
          </a:xfrm>
          <a:prstGeom prst="rect">
            <a:avLst/>
          </a:prstGeom>
        </p:spPr>
        <p:txBody>
          <a:bodyPr spcFirstLastPara="1" vert="horz" wrap="square" lIns="91433" tIns="45700" rIns="91433" bIns="45700" rtlCol="0" anchor="b" anchorCtr="0">
            <a:normAutofit/>
          </a:bodyPr>
          <a:lstStyle/>
          <a:p>
            <a:pPr marL="0" indent="0"/>
            <a:r>
              <a:rPr lang="en" sz="2667"/>
              <a:t>-James Clear</a:t>
            </a:r>
            <a:endParaRPr sz="2667"/>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g2cc6d4c1b6d_0_421"/>
          <p:cNvPicPr preferRelativeResize="0"/>
          <p:nvPr/>
        </p:nvPicPr>
        <p:blipFill rotWithShape="1">
          <a:blip r:embed="rId3">
            <a:alphaModFix/>
          </a:blip>
          <a:srcRect b="19452"/>
          <a:stretch/>
        </p:blipFill>
        <p:spPr>
          <a:xfrm>
            <a:off x="2773734" y="51800"/>
            <a:ext cx="7237399" cy="61331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g2cc6d4c1b6d_0_425"/>
          <p:cNvPicPr preferRelativeResize="0"/>
          <p:nvPr/>
        </p:nvPicPr>
        <p:blipFill rotWithShape="1">
          <a:blip r:embed="rId3">
            <a:alphaModFix/>
          </a:blip>
          <a:srcRect b="17736"/>
          <a:stretch/>
        </p:blipFill>
        <p:spPr>
          <a:xfrm>
            <a:off x="2919200" y="98467"/>
            <a:ext cx="6254067" cy="607813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g2cc6d4c1b6d_0_429"/>
          <p:cNvPicPr preferRelativeResize="0"/>
          <p:nvPr/>
        </p:nvPicPr>
        <p:blipFill>
          <a:blip r:embed="rId3">
            <a:alphaModFix/>
          </a:blip>
          <a:stretch>
            <a:fillRect/>
          </a:stretch>
        </p:blipFill>
        <p:spPr>
          <a:xfrm>
            <a:off x="3310867" y="51801"/>
            <a:ext cx="4860599" cy="623973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cc6d4c1b6d_0_433"/>
          <p:cNvSpPr txBox="1">
            <a:spLocks noGrp="1"/>
          </p:cNvSpPr>
          <p:nvPr>
            <p:ph type="body" idx="1"/>
          </p:nvPr>
        </p:nvSpPr>
        <p:spPr>
          <a:xfrm>
            <a:off x="838200" y="1644073"/>
            <a:ext cx="10515600" cy="4532800"/>
          </a:xfrm>
          <a:prstGeom prst="rect">
            <a:avLst/>
          </a:prstGeom>
        </p:spPr>
        <p:txBody>
          <a:bodyPr spcFirstLastPara="1" vert="horz" wrap="square" lIns="121900" tIns="60933" rIns="121900" bIns="60933" rtlCol="0" anchor="t" anchorCtr="0">
            <a:normAutofit/>
          </a:bodyPr>
          <a:lstStyle/>
          <a:p>
            <a:pPr marL="0" indent="0">
              <a:spcBef>
                <a:spcPts val="600"/>
              </a:spcBef>
              <a:buNone/>
            </a:pPr>
            <a:r>
              <a:rPr lang="en-US" dirty="0"/>
              <a:t>Twenty-five multi-discipline modules created to allow students to demonstrate mastery of their content in a variety of ways driven by their personalized learning interests and goals. Modules include: </a:t>
            </a:r>
          </a:p>
          <a:p>
            <a:pPr marL="0" indent="0">
              <a:spcBef>
                <a:spcPts val="600"/>
              </a:spcBef>
              <a:buNone/>
            </a:pPr>
            <a:r>
              <a:rPr lang="en-US" dirty="0"/>
              <a:t>● Career Exploration </a:t>
            </a:r>
          </a:p>
          <a:p>
            <a:pPr marL="0" indent="0">
              <a:spcBef>
                <a:spcPts val="600"/>
              </a:spcBef>
              <a:buNone/>
            </a:pPr>
            <a:r>
              <a:rPr lang="en-US" dirty="0"/>
              <a:t>● Personalized Learning and Student Choice </a:t>
            </a:r>
          </a:p>
          <a:p>
            <a:pPr marL="0" indent="0">
              <a:spcBef>
                <a:spcPts val="600"/>
              </a:spcBef>
              <a:buNone/>
            </a:pPr>
            <a:r>
              <a:rPr lang="en-US" dirty="0"/>
              <a:t>● Individual Plans of Study (IPS) </a:t>
            </a:r>
          </a:p>
          <a:p>
            <a:pPr marL="0" indent="0">
              <a:spcBef>
                <a:spcPts val="600"/>
              </a:spcBef>
              <a:spcAft>
                <a:spcPts val="600"/>
              </a:spcAft>
              <a:buNone/>
            </a:pPr>
            <a:r>
              <a:rPr lang="en-US" dirty="0"/>
              <a:t>● Electronic Exportable Portfolio</a:t>
            </a:r>
          </a:p>
        </p:txBody>
      </p:sp>
      <p:sp>
        <p:nvSpPr>
          <p:cNvPr id="340" name="Google Shape;340;g2cc6d4c1b6d_0_433"/>
          <p:cNvSpPr txBox="1">
            <a:spLocks noGrp="1"/>
          </p:cNvSpPr>
          <p:nvPr>
            <p:ph type="title"/>
          </p:nvPr>
        </p:nvSpPr>
        <p:spPr>
          <a:xfrm>
            <a:off x="838200" y="365125"/>
            <a:ext cx="10515600" cy="1325600"/>
          </a:xfrm>
          <a:prstGeom prst="rect">
            <a:avLst/>
          </a:prstGeom>
        </p:spPr>
        <p:txBody>
          <a:bodyPr spcFirstLastPara="1" vert="horz" wrap="square" lIns="121900" tIns="60933" rIns="121900" bIns="60933" rtlCol="0" anchor="ctr" anchorCtr="0">
            <a:normAutofit/>
          </a:bodyPr>
          <a:lstStyle/>
          <a:p>
            <a:r>
              <a:rPr lang="en-US"/>
              <a:t>72153 Exploration of Career Pathways</a:t>
            </a:r>
            <a:endParaRPr/>
          </a:p>
        </p:txBody>
      </p:sp>
      <p:pic>
        <p:nvPicPr>
          <p:cNvPr id="3" name="Picture 2" descr="A person standing in the dark">
            <a:extLst>
              <a:ext uri="{FF2B5EF4-FFF2-40B4-BE49-F238E27FC236}">
                <a16:creationId xmlns:a16="http://schemas.microsoft.com/office/drawing/2014/main" id="{7E16A1B8-B339-3C49-41B0-3F6C9902D44B}"/>
              </a:ext>
            </a:extLst>
          </p:cNvPr>
          <p:cNvPicPr>
            <a:picLocks noChangeAspect="1"/>
          </p:cNvPicPr>
          <p:nvPr/>
        </p:nvPicPr>
        <p:blipFill>
          <a:blip r:embed="rId3"/>
          <a:stretch>
            <a:fillRect/>
          </a:stretch>
        </p:blipFill>
        <p:spPr>
          <a:xfrm>
            <a:off x="9091218" y="4603371"/>
            <a:ext cx="2476313" cy="122111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9723C79-8B27-75F2-A812-99FE0FCA94B1}"/>
              </a:ext>
            </a:extLst>
          </p:cNvPr>
          <p:cNvSpPr txBox="1"/>
          <p:nvPr/>
        </p:nvSpPr>
        <p:spPr>
          <a:xfrm>
            <a:off x="1110166" y="5828060"/>
            <a:ext cx="6512313" cy="318100"/>
          </a:xfrm>
          <a:prstGeom prst="rect">
            <a:avLst/>
          </a:prstGeom>
          <a:noFill/>
        </p:spPr>
        <p:txBody>
          <a:bodyPr wrap="square" rtlCol="0">
            <a:spAutoFit/>
          </a:bodyPr>
          <a:lstStyle/>
          <a:p>
            <a:r>
              <a:rPr lang="en-US" sz="1467" dirty="0">
                <a:latin typeface="Open Sans Light" panose="020B0306030504020204" pitchFamily="34" charset="0"/>
                <a:ea typeface="Open Sans Light" panose="020B0306030504020204" pitchFamily="34" charset="0"/>
                <a:cs typeface="Open Sans Light" panose="020B0306030504020204" pitchFamily="34" charset="0"/>
                <a:hlinkClick r:id="rId4"/>
              </a:rPr>
              <a:t>Kansas Center for CTE | Home - KCCTE (pittstate.edu)</a:t>
            </a:r>
            <a:endParaRPr lang="en-US" sz="1467"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cc6d4c1b6d_0_483"/>
          <p:cNvSpPr txBox="1">
            <a:spLocks noGrp="1"/>
          </p:cNvSpPr>
          <p:nvPr>
            <p:ph type="body" idx="1"/>
          </p:nvPr>
        </p:nvSpPr>
        <p:spPr>
          <a:xfrm>
            <a:off x="-178419" y="9144000"/>
            <a:ext cx="9946000" cy="770000"/>
          </a:xfrm>
          <a:prstGeom prst="rect">
            <a:avLst/>
          </a:prstGeom>
          <a:noFill/>
          <a:ln>
            <a:noFill/>
          </a:ln>
        </p:spPr>
        <p:txBody>
          <a:bodyPr spcFirstLastPara="1" vert="horz" wrap="square" lIns="91433" tIns="45700" rIns="91433" bIns="45700" rtlCol="0" anchor="t" anchorCtr="0">
            <a:normAutofit fontScale="70000" lnSpcReduction="20000"/>
          </a:bodyPr>
          <a:lstStyle/>
          <a:p>
            <a:pPr marL="237061" indent="-242987">
              <a:lnSpc>
                <a:spcPct val="100000"/>
              </a:lnSpc>
              <a:spcBef>
                <a:spcPts val="0"/>
              </a:spcBef>
              <a:buSzPct val="100000"/>
              <a:buChar char="∙"/>
            </a:pPr>
            <a:r>
              <a:rPr lang="en-US" u="sng">
                <a:solidFill>
                  <a:schemeClr val="hlink"/>
                </a:solidFill>
                <a:hlinkClick r:id="rId3"/>
              </a:rPr>
              <a:t>Cool Careers Videos | HirePaths</a:t>
            </a:r>
            <a:endParaRPr/>
          </a:p>
          <a:p>
            <a:pPr marL="237061" indent="-242987">
              <a:lnSpc>
                <a:spcPct val="100000"/>
              </a:lnSpc>
              <a:spcBef>
                <a:spcPts val="1200"/>
              </a:spcBef>
              <a:buSzPct val="100000"/>
              <a:buChar char="∙"/>
            </a:pPr>
            <a:r>
              <a:rPr lang="en-US" u="sng">
                <a:solidFill>
                  <a:schemeClr val="hlink"/>
                </a:solidFill>
                <a:hlinkClick r:id="rId4"/>
              </a:rPr>
              <a:t>For Educators | HirePaths</a:t>
            </a:r>
            <a:endParaRPr/>
          </a:p>
        </p:txBody>
      </p:sp>
      <p:pic>
        <p:nvPicPr>
          <p:cNvPr id="346" name="Google Shape;346;g2cc6d4c1b6d_0_483" descr="A group of people standing together&#10;&#10;Description automatically generated"/>
          <p:cNvPicPr preferRelativeResize="0"/>
          <p:nvPr/>
        </p:nvPicPr>
        <p:blipFill rotWithShape="1">
          <a:blip r:embed="rId5">
            <a:alphaModFix/>
          </a:blip>
          <a:srcRect b="11308"/>
          <a:stretch/>
        </p:blipFill>
        <p:spPr>
          <a:xfrm>
            <a:off x="0" y="-78546"/>
            <a:ext cx="12192000" cy="5471532"/>
          </a:xfrm>
          <a:prstGeom prst="rect">
            <a:avLst/>
          </a:prstGeom>
          <a:noFill/>
          <a:ln>
            <a:noFill/>
          </a:ln>
        </p:spPr>
      </p:pic>
      <p:sp>
        <p:nvSpPr>
          <p:cNvPr id="347" name="Google Shape;347;g2cc6d4c1b6d_0_483"/>
          <p:cNvSpPr txBox="1"/>
          <p:nvPr/>
        </p:nvSpPr>
        <p:spPr>
          <a:xfrm>
            <a:off x="691977" y="5669778"/>
            <a:ext cx="3966800" cy="461624"/>
          </a:xfrm>
          <a:prstGeom prst="rect">
            <a:avLst/>
          </a:prstGeom>
          <a:noFill/>
          <a:ln>
            <a:noFill/>
          </a:ln>
        </p:spPr>
        <p:txBody>
          <a:bodyPr spcFirstLastPara="1" wrap="square" lIns="91433" tIns="45700" rIns="91433" bIns="45700" anchor="t" anchorCtr="0">
            <a:spAutoFit/>
          </a:bodyPr>
          <a:lstStyle/>
          <a:p>
            <a:r>
              <a:rPr lang="en-US" sz="2400" u="sng">
                <a:solidFill>
                  <a:schemeClr val="hlink"/>
                </a:solidFill>
                <a:latin typeface="Open Sans Light"/>
                <a:ea typeface="Open Sans Light"/>
                <a:cs typeface="Open Sans Light"/>
                <a:sym typeface="Open Sans Light"/>
                <a:hlinkClick r:id="rId4"/>
              </a:rPr>
              <a:t>For Educators | HirePaths</a:t>
            </a:r>
            <a:endParaRPr sz="2400">
              <a:solidFill>
                <a:schemeClr val="dk1"/>
              </a:solidFill>
              <a:latin typeface="Open Sans Light"/>
              <a:ea typeface="Open Sans Light"/>
              <a:cs typeface="Open Sans Light"/>
              <a:sym typeface="Open Sans Light"/>
            </a:endParaRPr>
          </a:p>
        </p:txBody>
      </p:sp>
      <p:sp>
        <p:nvSpPr>
          <p:cNvPr id="348" name="Google Shape;348;g2cc6d4c1b6d_0_483"/>
          <p:cNvSpPr txBox="1"/>
          <p:nvPr/>
        </p:nvSpPr>
        <p:spPr>
          <a:xfrm>
            <a:off x="6423103" y="5659866"/>
            <a:ext cx="5076800" cy="461624"/>
          </a:xfrm>
          <a:prstGeom prst="rect">
            <a:avLst/>
          </a:prstGeom>
          <a:noFill/>
          <a:ln>
            <a:noFill/>
          </a:ln>
        </p:spPr>
        <p:txBody>
          <a:bodyPr spcFirstLastPara="1" wrap="square" lIns="91433" tIns="45700" rIns="91433" bIns="45700" anchor="t" anchorCtr="0">
            <a:spAutoFit/>
          </a:bodyPr>
          <a:lstStyle/>
          <a:p>
            <a:r>
              <a:rPr lang="en-US" sz="2400" u="sng">
                <a:solidFill>
                  <a:schemeClr val="hlink"/>
                </a:solidFill>
                <a:latin typeface="Open Sans Light"/>
                <a:ea typeface="Open Sans Light"/>
                <a:cs typeface="Open Sans Light"/>
                <a:sym typeface="Open Sans Light"/>
                <a:hlinkClick r:id="rId3"/>
              </a:rPr>
              <a:t>Cool Careers Videos | HirePaths</a:t>
            </a:r>
            <a:endParaRPr sz="2400">
              <a:solidFill>
                <a:schemeClr val="dk1"/>
              </a:solidFill>
              <a:latin typeface="Open Sans Light"/>
              <a:ea typeface="Open Sans Light"/>
              <a:cs typeface="Open Sans Light"/>
              <a:sym typeface="Open Sans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79C6A2F-5807-CEF5-6F01-6D222C0CD1B3}"/>
              </a:ext>
            </a:extLst>
          </p:cNvPr>
          <p:cNvSpPr txBox="1">
            <a:spLocks/>
          </p:cNvSpPr>
          <p:nvPr/>
        </p:nvSpPr>
        <p:spPr>
          <a:xfrm>
            <a:off x="838199" y="1585080"/>
            <a:ext cx="11135732" cy="4532800"/>
          </a:xfrm>
          <a:prstGeom prst="rect">
            <a:avLst/>
          </a:prstGeom>
          <a:noFill/>
          <a:ln>
            <a:noFill/>
          </a:ln>
        </p:spPr>
        <p:txBody>
          <a:bodyPr spcFirstLastPara="1" wrap="square" lIns="91433" tIns="45700" rIns="91433" bIns="45700"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accent2"/>
              </a:buClr>
              <a:buSzPts val="1400"/>
              <a:buFont typeface="Arial"/>
              <a:buChar char="•"/>
              <a:defRPr sz="2100" b="0" i="0" u="none" strike="noStrike" cap="none">
                <a:solidFill>
                  <a:schemeClr val="dk1"/>
                </a:solidFill>
                <a:latin typeface="Open Sans Light"/>
                <a:ea typeface="Open Sans Light"/>
                <a:cs typeface="Open Sans Light"/>
                <a:sym typeface="Open Sans Light"/>
              </a:defRPr>
            </a:lvl1pPr>
            <a:lvl2pPr marL="914400" marR="0" lvl="1" indent="-317500" algn="l" rtl="0">
              <a:lnSpc>
                <a:spcPct val="90000"/>
              </a:lnSpc>
              <a:spcBef>
                <a:spcPts val="400"/>
              </a:spcBef>
              <a:spcAft>
                <a:spcPts val="0"/>
              </a:spcAft>
              <a:buClr>
                <a:schemeClr val="accent1"/>
              </a:buClr>
              <a:buSzPts val="1400"/>
              <a:buFont typeface="Arial"/>
              <a:buChar char="•"/>
              <a:defRPr sz="1800" b="0" i="0" u="none" strike="noStrike" cap="none">
                <a:solidFill>
                  <a:schemeClr val="dk1"/>
                </a:solidFill>
                <a:latin typeface="Open Sans Light"/>
                <a:ea typeface="Open Sans Light"/>
                <a:cs typeface="Open Sans Light"/>
                <a:sym typeface="Open Sans Light"/>
              </a:defRPr>
            </a:lvl2pPr>
            <a:lvl3pPr marL="1371600" marR="0" lvl="2" indent="-317500" algn="l" rtl="0">
              <a:lnSpc>
                <a:spcPct val="90000"/>
              </a:lnSpc>
              <a:spcBef>
                <a:spcPts val="400"/>
              </a:spcBef>
              <a:spcAft>
                <a:spcPts val="0"/>
              </a:spcAft>
              <a:buClr>
                <a:srgbClr val="3171D1"/>
              </a:buClr>
              <a:buSzPts val="1400"/>
              <a:buFont typeface="Arial"/>
              <a:buChar char="•"/>
              <a:defRPr sz="1500" b="0" i="0" u="none" strike="noStrike" cap="none">
                <a:solidFill>
                  <a:schemeClr val="dk1"/>
                </a:solidFill>
                <a:latin typeface="Open Sans Light"/>
                <a:ea typeface="Open Sans Light"/>
                <a:cs typeface="Open Sans Light"/>
                <a:sym typeface="Open Sans Light"/>
              </a:defRPr>
            </a:lvl3pPr>
            <a:lvl4pPr marL="1828800" marR="0" lvl="3" indent="-317500"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Open Sans Light"/>
                <a:ea typeface="Open Sans Light"/>
                <a:cs typeface="Open Sans Light"/>
                <a:sym typeface="Open Sans Light"/>
              </a:defRPr>
            </a:lvl4pPr>
            <a:lvl5pPr marL="2286000" marR="0" lvl="4" indent="-317500" algn="l" rtl="0">
              <a:lnSpc>
                <a:spcPct val="90000"/>
              </a:lnSpc>
              <a:spcBef>
                <a:spcPts val="400"/>
              </a:spcBef>
              <a:spcAft>
                <a:spcPts val="0"/>
              </a:spcAft>
              <a:buClr>
                <a:srgbClr val="888B90"/>
              </a:buClr>
              <a:buSzPts val="1400"/>
              <a:buFont typeface="Arial"/>
              <a:buChar char="•"/>
              <a:defRPr sz="1400" b="0" i="0" u="none" strike="noStrike" cap="none">
                <a:solidFill>
                  <a:schemeClr val="dk1"/>
                </a:solidFill>
                <a:latin typeface="Open Sans Light"/>
                <a:ea typeface="Open Sans Light"/>
                <a:cs typeface="Open Sans Light"/>
                <a:sym typeface="Open Sans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pPr marL="0" indent="0" algn="just" defTabSz="1219170">
              <a:spcBef>
                <a:spcPts val="0"/>
              </a:spcBef>
              <a:buClr>
                <a:srgbClr val="12284C"/>
              </a:buClr>
              <a:buNone/>
              <a:defRPr/>
            </a:pPr>
            <a:r>
              <a:rPr lang="en-US" sz="3467" b="1" kern="0" dirty="0">
                <a:solidFill>
                  <a:schemeClr val="tx1"/>
                </a:solidFill>
                <a:latin typeface="Open Sans SemiBold" panose="020B0706030804020204" pitchFamily="34" charset="0"/>
                <a:ea typeface="Times New Roman" panose="02020603050405020304" pitchFamily="18" charset="0"/>
              </a:rPr>
              <a:t>KSDE Responsibilities</a:t>
            </a:r>
          </a:p>
          <a:p>
            <a:pPr marL="0" indent="0" defTabSz="1219170">
              <a:spcBef>
                <a:spcPts val="0"/>
              </a:spcBef>
              <a:buClr>
                <a:srgbClr val="12284C"/>
              </a:buClr>
              <a:buNone/>
              <a:defRPr/>
            </a:pPr>
            <a:endParaRPr lang="en-US" sz="2400" b="1" kern="0" dirty="0">
              <a:solidFill>
                <a:srgbClr val="12284C"/>
              </a:solidFill>
              <a:latin typeface="Open Sans SemiBold" panose="020B0706030804020204" pitchFamily="34" charset="0"/>
              <a:ea typeface="Times New Roman" panose="02020603050405020304" pitchFamily="18" charset="0"/>
            </a:endParaRPr>
          </a:p>
          <a:p>
            <a:pPr marL="0" indent="0" defTabSz="1219170">
              <a:lnSpc>
                <a:spcPct val="110000"/>
              </a:lnSpc>
              <a:spcBef>
                <a:spcPts val="0"/>
              </a:spcBef>
              <a:buClr>
                <a:srgbClr val="12284C"/>
              </a:buClr>
              <a:buNone/>
              <a:defRPr/>
            </a:pPr>
            <a:r>
              <a:rPr lang="en-US" sz="2133" kern="0" dirty="0">
                <a:solidFill>
                  <a:srgbClr val="12284C"/>
                </a:solidFill>
                <a:ea typeface="Times New Roman" panose="02020603050405020304" pitchFamily="18" charset="0"/>
                <a:cs typeface="Times New Roman" panose="02020603050405020304" pitchFamily="18" charset="0"/>
              </a:rPr>
              <a:t>Ensure distribution of</a:t>
            </a:r>
          </a:p>
          <a:p>
            <a:pPr marL="457178" indent="-457178" defTabSz="1219170">
              <a:lnSpc>
                <a:spcPct val="110000"/>
              </a:lnSpc>
              <a:spcBef>
                <a:spcPts val="0"/>
              </a:spcBef>
              <a:buClr>
                <a:srgbClr val="12284C"/>
              </a:buClr>
              <a:buFont typeface="Symbol" panose="05050102010706020507" pitchFamily="18" charset="2"/>
              <a:buChar char=""/>
              <a:defRPr/>
            </a:pPr>
            <a:r>
              <a:rPr lang="en-US" sz="2133" kern="0" dirty="0">
                <a:solidFill>
                  <a:srgbClr val="12284C"/>
                </a:solidFill>
                <a:ea typeface="Times New Roman" panose="02020603050405020304" pitchFamily="18" charset="0"/>
              </a:rPr>
              <a:t>The degree prospectus information published by the Kansas Board of Regents. </a:t>
            </a:r>
            <a:r>
              <a:rPr lang="en-US" sz="2133" kern="0" dirty="0" err="1">
                <a:solidFill>
                  <a:srgbClr val="12284C"/>
                </a:solidFill>
                <a:ea typeface="Times New Roman" panose="02020603050405020304" pitchFamily="18" charset="0"/>
                <a:hlinkClick r:id="rId3"/>
              </a:rPr>
              <a:t>DegreeStats</a:t>
            </a:r>
            <a:endParaRPr lang="en-US" sz="2133" kern="0" dirty="0">
              <a:solidFill>
                <a:srgbClr val="12284C"/>
              </a:solidFill>
              <a:ea typeface="Times New Roman" panose="02020603050405020304" pitchFamily="18" charset="0"/>
            </a:endParaRPr>
          </a:p>
          <a:p>
            <a:pPr marL="457178" indent="-457178" defTabSz="1219170">
              <a:lnSpc>
                <a:spcPct val="110000"/>
              </a:lnSpc>
              <a:spcBef>
                <a:spcPts val="0"/>
              </a:spcBef>
              <a:buClr>
                <a:srgbClr val="12284C"/>
              </a:buClr>
              <a:buFont typeface="Symbol" panose="05050102010706020507" pitchFamily="18" charset="2"/>
              <a:buChar char=""/>
              <a:defRPr/>
            </a:pPr>
            <a:r>
              <a:rPr lang="en-US" sz="2133" kern="0" dirty="0">
                <a:solidFill>
                  <a:srgbClr val="12284C"/>
                </a:solidFill>
                <a:ea typeface="Times New Roman" panose="02020603050405020304" pitchFamily="18" charset="0"/>
              </a:rPr>
              <a:t>The </a:t>
            </a:r>
            <a:r>
              <a:rPr lang="en-US" sz="2133" kern="0" dirty="0">
                <a:solidFill>
                  <a:srgbClr val="12284C"/>
                </a:solidFill>
                <a:ea typeface="Times New Roman" panose="02020603050405020304" pitchFamily="18" charset="0"/>
                <a:hlinkClick r:id="rId4"/>
              </a:rPr>
              <a:t>Kansas Training Information Program (K-TIP) </a:t>
            </a:r>
            <a:r>
              <a:rPr lang="en-US" sz="2133" kern="0" dirty="0">
                <a:solidFill>
                  <a:srgbClr val="12284C"/>
                </a:solidFill>
                <a:ea typeface="Times New Roman" panose="02020603050405020304" pitchFamily="18" charset="0"/>
              </a:rPr>
              <a:t>report.</a:t>
            </a:r>
          </a:p>
          <a:p>
            <a:pPr marL="457178" indent="-457178" defTabSz="1219170">
              <a:lnSpc>
                <a:spcPct val="110000"/>
              </a:lnSpc>
              <a:spcBef>
                <a:spcPts val="0"/>
              </a:spcBef>
              <a:buClr>
                <a:srgbClr val="12284C"/>
              </a:buClr>
              <a:buFont typeface="Symbol" panose="05050102010706020507" pitchFamily="18" charset="2"/>
              <a:buChar char=""/>
              <a:defRPr/>
            </a:pPr>
            <a:r>
              <a:rPr lang="en-US" sz="2133" kern="0" dirty="0">
                <a:solidFill>
                  <a:srgbClr val="12284C"/>
                </a:solidFill>
                <a:ea typeface="Times New Roman" panose="02020603050405020304" pitchFamily="18" charset="0"/>
              </a:rPr>
              <a:t>Other information relevant to the students’ understanding of potential earnings.</a:t>
            </a:r>
            <a:br>
              <a:rPr lang="en-US" sz="2133" kern="0" dirty="0">
                <a:solidFill>
                  <a:srgbClr val="12284C"/>
                </a:solidFill>
                <a:ea typeface="Times New Roman" panose="02020603050405020304" pitchFamily="18" charset="0"/>
              </a:rPr>
            </a:br>
            <a:r>
              <a:rPr lang="en-US" sz="2133" kern="0" dirty="0">
                <a:solidFill>
                  <a:srgbClr val="12284C"/>
                </a:solidFill>
                <a:ea typeface="Times New Roman" panose="02020603050405020304" pitchFamily="18" charset="0"/>
                <a:hlinkClick r:id="rId5"/>
              </a:rPr>
              <a:t>KDOL LMI</a:t>
            </a:r>
            <a:r>
              <a:rPr lang="en-US" sz="2133" kern="0" dirty="0">
                <a:solidFill>
                  <a:srgbClr val="12284C"/>
                </a:solidFill>
                <a:ea typeface="Times New Roman" panose="02020603050405020304" pitchFamily="18" charset="0"/>
              </a:rPr>
              <a:t> </a:t>
            </a:r>
          </a:p>
          <a:p>
            <a:pPr marL="457178" indent="-457178" defTabSz="1219170">
              <a:lnSpc>
                <a:spcPct val="110000"/>
              </a:lnSpc>
              <a:spcBef>
                <a:spcPts val="0"/>
              </a:spcBef>
              <a:spcAft>
                <a:spcPts val="800"/>
              </a:spcAft>
              <a:buClr>
                <a:srgbClr val="12284C"/>
              </a:buClr>
              <a:buFont typeface="Symbol" panose="05050102010706020507" pitchFamily="18" charset="2"/>
              <a:buChar char=""/>
              <a:defRPr/>
            </a:pPr>
            <a:r>
              <a:rPr lang="en-US" sz="2133" kern="0" dirty="0">
                <a:solidFill>
                  <a:srgbClr val="12284C"/>
                </a:solidFill>
                <a:ea typeface="Times New Roman" panose="02020603050405020304" pitchFamily="18" charset="0"/>
              </a:rPr>
              <a:t>The potential earnings of the branches of the armed services of the US Military.</a:t>
            </a:r>
          </a:p>
          <a:p>
            <a:pPr marL="1066763" lvl="1" indent="-457178">
              <a:lnSpc>
                <a:spcPct val="110000"/>
              </a:lnSpc>
              <a:spcBef>
                <a:spcPts val="0"/>
              </a:spcBef>
              <a:buFont typeface="Symbol" panose="05050102010706020507" pitchFamily="18" charset="2"/>
              <a:buChar char=""/>
            </a:pPr>
            <a:r>
              <a:rPr lang="en-US" sz="1733" dirty="0">
                <a:solidFill>
                  <a:srgbClr val="12284C"/>
                </a:solidFill>
                <a:ea typeface="Times New Roman" panose="02020603050405020304" pitchFamily="18" charset="0"/>
                <a:hlinkClick r:id="rId6"/>
              </a:rPr>
              <a:t>KBOR Military and Veteran Resources</a:t>
            </a:r>
            <a:endParaRPr lang="en-US" sz="1733" dirty="0">
              <a:ea typeface="Times New Roman" panose="02020603050405020304" pitchFamily="18" charset="0"/>
              <a:cs typeface="Times New Roman" panose="02020603050405020304" pitchFamily="18" charset="0"/>
            </a:endParaRPr>
          </a:p>
          <a:p>
            <a:pPr marL="1066763" lvl="1" indent="-457178">
              <a:lnSpc>
                <a:spcPct val="110000"/>
              </a:lnSpc>
              <a:spcBef>
                <a:spcPts val="0"/>
              </a:spcBef>
              <a:buFont typeface="Symbol" panose="05050102010706020507" pitchFamily="18" charset="2"/>
              <a:buChar char=""/>
            </a:pPr>
            <a:r>
              <a:rPr lang="en-US" sz="1733" dirty="0" err="1">
                <a:solidFill>
                  <a:srgbClr val="12284C"/>
                </a:solidFill>
                <a:ea typeface="Times New Roman" panose="02020603050405020304" pitchFamily="18" charset="0"/>
                <a:hlinkClick r:id="rId7"/>
              </a:rPr>
              <a:t>CareerOneStop</a:t>
            </a:r>
            <a:r>
              <a:rPr lang="en-US" sz="1733" dirty="0">
                <a:solidFill>
                  <a:srgbClr val="12284C"/>
                </a:solidFill>
                <a:ea typeface="Times New Roman" panose="02020603050405020304" pitchFamily="18" charset="0"/>
                <a:hlinkClick r:id="rId7"/>
              </a:rPr>
              <a:t> (Includes Military Options)</a:t>
            </a:r>
            <a:endParaRPr lang="en-US" sz="1733" dirty="0">
              <a:solidFill>
                <a:srgbClr val="12284C"/>
              </a:solidFill>
              <a:ea typeface="Times New Roman" panose="02020603050405020304" pitchFamily="18" charset="0"/>
            </a:endParaRPr>
          </a:p>
          <a:p>
            <a:pPr marL="1066763" lvl="1" indent="-457178">
              <a:lnSpc>
                <a:spcPct val="110000"/>
              </a:lnSpc>
              <a:spcBef>
                <a:spcPts val="0"/>
              </a:spcBef>
              <a:buFont typeface="Symbol" panose="05050102010706020507" pitchFamily="18" charset="2"/>
              <a:buChar char=""/>
            </a:pPr>
            <a:r>
              <a:rPr lang="nl-NL" sz="1733" dirty="0">
                <a:hlinkClick r:id="rId8"/>
              </a:rPr>
              <a:t>O*NET OnLine (onetonline.org)</a:t>
            </a:r>
            <a:r>
              <a:rPr lang="nl-NL" sz="1733" dirty="0"/>
              <a:t> (Military Crosswalk)</a:t>
            </a:r>
            <a:endParaRPr lang="en-US" sz="1733" dirty="0">
              <a:latin typeface="Open Sans Light" panose="020B0306030504020204" pitchFamily="34" charset="0"/>
              <a:ea typeface="Times New Roman" panose="02020603050405020304" pitchFamily="18" charset="0"/>
              <a:cs typeface="Times New Roman" panose="02020603050405020304" pitchFamily="18" charset="0"/>
            </a:endParaRPr>
          </a:p>
          <a:p>
            <a:pPr marL="457178" indent="-457178" defTabSz="1219170">
              <a:lnSpc>
                <a:spcPct val="110000"/>
              </a:lnSpc>
              <a:spcBef>
                <a:spcPts val="0"/>
              </a:spcBef>
              <a:spcAft>
                <a:spcPts val="800"/>
              </a:spcAft>
              <a:buClr>
                <a:srgbClr val="12284C"/>
              </a:buClr>
              <a:buFont typeface="Symbol" panose="05050102010706020507" pitchFamily="18" charset="2"/>
              <a:buChar char=""/>
              <a:defRPr/>
            </a:pPr>
            <a:endParaRPr lang="en-US" sz="2133" kern="0" dirty="0">
              <a:solidFill>
                <a:srgbClr val="12284C"/>
              </a:solidFill>
              <a:ea typeface="Times New Roman" panose="02020603050405020304" pitchFamily="18" charset="0"/>
            </a:endParaRPr>
          </a:p>
          <a:p>
            <a:pPr marL="186258" indent="0" defTabSz="1219170">
              <a:spcBef>
                <a:spcPts val="1067"/>
              </a:spcBef>
              <a:buClr>
                <a:srgbClr val="12284C"/>
              </a:buClr>
              <a:buNone/>
              <a:defRPr/>
            </a:pPr>
            <a:r>
              <a:rPr lang="en-US" sz="2133" kern="0" dirty="0">
                <a:solidFill>
                  <a:srgbClr val="12284C"/>
                </a:solidFill>
              </a:rPr>
              <a:t> to students 7-12 grades and their families by October 15</a:t>
            </a:r>
            <a:r>
              <a:rPr lang="en-US" sz="2133" kern="0" baseline="30000" dirty="0">
                <a:solidFill>
                  <a:srgbClr val="12284C"/>
                </a:solidFill>
              </a:rPr>
              <a:t>th</a:t>
            </a:r>
            <a:r>
              <a:rPr lang="en-US" sz="2133" kern="0" dirty="0">
                <a:solidFill>
                  <a:srgbClr val="12284C"/>
                </a:solidFill>
              </a:rPr>
              <a:t> each year.</a:t>
            </a:r>
          </a:p>
        </p:txBody>
      </p:sp>
      <p:sp>
        <p:nvSpPr>
          <p:cNvPr id="5" name="Title 2">
            <a:extLst>
              <a:ext uri="{FF2B5EF4-FFF2-40B4-BE49-F238E27FC236}">
                <a16:creationId xmlns:a16="http://schemas.microsoft.com/office/drawing/2014/main" id="{E8FA21BE-7A92-BF05-E744-70A533884C6E}"/>
              </a:ext>
            </a:extLst>
          </p:cNvPr>
          <p:cNvSpPr txBox="1">
            <a:spLocks/>
          </p:cNvSpPr>
          <p:nvPr/>
        </p:nvSpPr>
        <p:spPr>
          <a:xfrm>
            <a:off x="762000" y="-74384"/>
            <a:ext cx="10515600" cy="13256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Open Sans SemiBold"/>
              <a:buNone/>
              <a:defRPr sz="3300" b="0" i="0" u="none" strike="noStrike" cap="none">
                <a:solidFill>
                  <a:schemeClr val="dk1"/>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defTabSz="1219170">
              <a:buClr>
                <a:srgbClr val="12284C"/>
              </a:buClr>
              <a:defRPr/>
            </a:pPr>
            <a:r>
              <a:rPr lang="en-US" sz="4400" kern="0" dirty="0">
                <a:solidFill>
                  <a:schemeClr val="tx1"/>
                </a:solidFill>
              </a:rPr>
              <a:t>The Students’ Right to Know Act</a:t>
            </a:r>
          </a:p>
        </p:txBody>
      </p:sp>
      <p:sp>
        <p:nvSpPr>
          <p:cNvPr id="6" name="TextBox 5">
            <a:extLst>
              <a:ext uri="{FF2B5EF4-FFF2-40B4-BE49-F238E27FC236}">
                <a16:creationId xmlns:a16="http://schemas.microsoft.com/office/drawing/2014/main" id="{3643D0D4-C22A-B4C3-4E58-0D2CFA6C419F}"/>
              </a:ext>
            </a:extLst>
          </p:cNvPr>
          <p:cNvSpPr txBox="1"/>
          <p:nvPr/>
        </p:nvSpPr>
        <p:spPr>
          <a:xfrm>
            <a:off x="838200" y="966743"/>
            <a:ext cx="5584723" cy="830997"/>
          </a:xfrm>
          <a:prstGeom prst="rect">
            <a:avLst/>
          </a:prstGeom>
          <a:noFill/>
        </p:spPr>
        <p:txBody>
          <a:bodyPr wrap="square" rtlCol="0">
            <a:spAutoFit/>
          </a:bodyPr>
          <a:lstStyle/>
          <a:p>
            <a:pPr defTabSz="1219170">
              <a:buClr>
                <a:srgbClr val="000000"/>
              </a:buClr>
              <a:defRPr/>
            </a:pPr>
            <a:r>
              <a:rPr lang="en-US" sz="2400" kern="0" dirty="0">
                <a:latin typeface="Open Sans Light" panose="020B0306030504020204" pitchFamily="34" charset="0"/>
                <a:ea typeface="Open Sans Light" panose="020B0306030504020204" pitchFamily="34" charset="0"/>
                <a:cs typeface="Open Sans Light" panose="020B0306030504020204" pitchFamily="34" charset="0"/>
                <a:sym typeface="Arial"/>
              </a:rPr>
              <a:t>Passed during the 2021 legislative session</a:t>
            </a:r>
          </a:p>
        </p:txBody>
      </p:sp>
      <p:pic>
        <p:nvPicPr>
          <p:cNvPr id="2" name="Picture 1" descr="A qr code with black squares&#10;&#10;Description automatically generated">
            <a:extLst>
              <a:ext uri="{FF2B5EF4-FFF2-40B4-BE49-F238E27FC236}">
                <a16:creationId xmlns:a16="http://schemas.microsoft.com/office/drawing/2014/main" id="{B2E9003D-D029-E75D-B821-D93E645239FB}"/>
              </a:ext>
            </a:extLst>
          </p:cNvPr>
          <p:cNvPicPr>
            <a:picLocks noChangeAspect="1"/>
          </p:cNvPicPr>
          <p:nvPr/>
        </p:nvPicPr>
        <p:blipFill>
          <a:blip r:embed="rId9"/>
          <a:stretch>
            <a:fillRect/>
          </a:stretch>
        </p:blipFill>
        <p:spPr>
          <a:xfrm>
            <a:off x="9993729" y="395581"/>
            <a:ext cx="1586800" cy="1593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789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F0ACF9-2649-4995-05F0-81426E656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79" y="5154303"/>
            <a:ext cx="1584655" cy="924383"/>
          </a:xfrm>
          <a:prstGeom prst="rect">
            <a:avLst/>
          </a:prstGeom>
        </p:spPr>
      </p:pic>
      <p:pic>
        <p:nvPicPr>
          <p:cNvPr id="5" name="Picture 4">
            <a:extLst>
              <a:ext uri="{FF2B5EF4-FFF2-40B4-BE49-F238E27FC236}">
                <a16:creationId xmlns:a16="http://schemas.microsoft.com/office/drawing/2014/main" id="{AB70C78E-409F-B823-128A-9690658C4077}"/>
              </a:ext>
            </a:extLst>
          </p:cNvPr>
          <p:cNvPicPr>
            <a:picLocks noChangeAspect="1"/>
          </p:cNvPicPr>
          <p:nvPr/>
        </p:nvPicPr>
        <p:blipFill>
          <a:blip r:embed="rId4"/>
          <a:stretch>
            <a:fillRect/>
          </a:stretch>
        </p:blipFill>
        <p:spPr>
          <a:xfrm>
            <a:off x="3683811" y="44903"/>
            <a:ext cx="4774391" cy="618693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332EF80-B4C4-37F3-579F-BDDEE4FC7522}"/>
              </a:ext>
            </a:extLst>
          </p:cNvPr>
          <p:cNvSpPr txBox="1"/>
          <p:nvPr/>
        </p:nvSpPr>
        <p:spPr>
          <a:xfrm>
            <a:off x="8547653" y="5708615"/>
            <a:ext cx="3091071" cy="461665"/>
          </a:xfrm>
          <a:prstGeom prst="rect">
            <a:avLst/>
          </a:prstGeom>
          <a:noFill/>
        </p:spPr>
        <p:txBody>
          <a:bodyPr wrap="square">
            <a:spAutoFit/>
          </a:bodyPr>
          <a:lstStyle/>
          <a:p>
            <a:pPr defTabSz="914377"/>
            <a:r>
              <a:rPr lang="en-US" sz="1200" dirty="0">
                <a:solidFill>
                  <a:srgbClr val="12284C"/>
                </a:solidFill>
                <a:latin typeface="Open Sans Light"/>
                <a:hlinkClick r:id="rId5"/>
              </a:rPr>
              <a:t>Today's Occupations: High Demand, High Wage Jobs &lt; Bachelor's (ks.gov)</a:t>
            </a:r>
            <a:endParaRPr lang="en-US" sz="1200" dirty="0">
              <a:solidFill>
                <a:srgbClr val="12284C"/>
              </a:solidFill>
              <a:latin typeface="Open Sans Light"/>
            </a:endParaRPr>
          </a:p>
        </p:txBody>
      </p:sp>
    </p:spTree>
    <p:extLst>
      <p:ext uri="{BB962C8B-B14F-4D97-AF65-F5344CB8AC3E}">
        <p14:creationId xmlns:p14="http://schemas.microsoft.com/office/powerpoint/2010/main" val="2548069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05D595-B81C-99F4-9C7D-770A54A61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79" y="5154303"/>
            <a:ext cx="1584655" cy="924383"/>
          </a:xfrm>
          <a:prstGeom prst="rect">
            <a:avLst/>
          </a:prstGeom>
        </p:spPr>
      </p:pic>
      <p:pic>
        <p:nvPicPr>
          <p:cNvPr id="8" name="Picture 7">
            <a:hlinkClick r:id="rId4"/>
            <a:extLst>
              <a:ext uri="{FF2B5EF4-FFF2-40B4-BE49-F238E27FC236}">
                <a16:creationId xmlns:a16="http://schemas.microsoft.com/office/drawing/2014/main" id="{6FB9B69F-7DE9-96A4-8C9B-A1B043840F51}"/>
              </a:ext>
            </a:extLst>
          </p:cNvPr>
          <p:cNvPicPr>
            <a:picLocks noChangeAspect="1"/>
          </p:cNvPicPr>
          <p:nvPr/>
        </p:nvPicPr>
        <p:blipFill>
          <a:blip r:embed="rId5"/>
          <a:stretch>
            <a:fillRect/>
          </a:stretch>
        </p:blipFill>
        <p:spPr>
          <a:xfrm>
            <a:off x="766021" y="36381"/>
            <a:ext cx="10659963" cy="990739"/>
          </a:xfrm>
          <a:prstGeom prst="rect">
            <a:avLst/>
          </a:prstGeom>
        </p:spPr>
      </p:pic>
      <p:pic>
        <p:nvPicPr>
          <p:cNvPr id="2" name="Content Placeholder 4">
            <a:extLst>
              <a:ext uri="{FF2B5EF4-FFF2-40B4-BE49-F238E27FC236}">
                <a16:creationId xmlns:a16="http://schemas.microsoft.com/office/drawing/2014/main" id="{0C37AA1E-B581-F7C7-C09C-85D5F83C5D70}"/>
              </a:ext>
            </a:extLst>
          </p:cNvPr>
          <p:cNvPicPr>
            <a:picLocks noGrp="1" noChangeAspect="1"/>
          </p:cNvPicPr>
          <p:nvPr>
            <p:ph idx="1"/>
          </p:nvPr>
        </p:nvPicPr>
        <p:blipFill rotWithShape="1">
          <a:blip r:embed="rId6"/>
          <a:srcRect b="70825"/>
          <a:stretch/>
        </p:blipFill>
        <p:spPr>
          <a:xfrm>
            <a:off x="2077283" y="4862398"/>
            <a:ext cx="8665200" cy="1048039"/>
          </a:xfrm>
        </p:spPr>
      </p:pic>
      <p:pic>
        <p:nvPicPr>
          <p:cNvPr id="3" name="Content Placeholder 4">
            <a:extLst>
              <a:ext uri="{FF2B5EF4-FFF2-40B4-BE49-F238E27FC236}">
                <a16:creationId xmlns:a16="http://schemas.microsoft.com/office/drawing/2014/main" id="{AA17B708-8E0B-4772-CE1B-584EB4C26CE8}"/>
              </a:ext>
            </a:extLst>
          </p:cNvPr>
          <p:cNvPicPr>
            <a:picLocks noChangeAspect="1"/>
          </p:cNvPicPr>
          <p:nvPr/>
        </p:nvPicPr>
        <p:blipFill rotWithShape="1">
          <a:blip r:embed="rId6"/>
          <a:srcRect t="45455" b="44820"/>
          <a:stretch/>
        </p:blipFill>
        <p:spPr>
          <a:xfrm>
            <a:off x="2077283" y="5873725"/>
            <a:ext cx="8665200" cy="349347"/>
          </a:xfrm>
          <a:prstGeom prst="rect">
            <a:avLst/>
          </a:prstGeom>
        </p:spPr>
      </p:pic>
      <p:pic>
        <p:nvPicPr>
          <p:cNvPr id="9" name="Picture 8">
            <a:extLst>
              <a:ext uri="{FF2B5EF4-FFF2-40B4-BE49-F238E27FC236}">
                <a16:creationId xmlns:a16="http://schemas.microsoft.com/office/drawing/2014/main" id="{07EE9B76-D8EA-CB5D-4A20-C0E21921995D}"/>
              </a:ext>
            </a:extLst>
          </p:cNvPr>
          <p:cNvPicPr>
            <a:picLocks noChangeAspect="1"/>
          </p:cNvPicPr>
          <p:nvPr/>
        </p:nvPicPr>
        <p:blipFill>
          <a:blip r:embed="rId7"/>
          <a:stretch>
            <a:fillRect/>
          </a:stretch>
        </p:blipFill>
        <p:spPr>
          <a:xfrm>
            <a:off x="2773300" y="1069790"/>
            <a:ext cx="6645403" cy="3481447"/>
          </a:xfrm>
          <a:prstGeom prst="rect">
            <a:avLst/>
          </a:prstGeom>
        </p:spPr>
      </p:pic>
      <p:pic>
        <p:nvPicPr>
          <p:cNvPr id="11" name="Picture 10">
            <a:extLst>
              <a:ext uri="{FF2B5EF4-FFF2-40B4-BE49-F238E27FC236}">
                <a16:creationId xmlns:a16="http://schemas.microsoft.com/office/drawing/2014/main" id="{6A0D145B-DCB5-6A0F-95B0-0CB6CF423376}"/>
              </a:ext>
            </a:extLst>
          </p:cNvPr>
          <p:cNvPicPr>
            <a:picLocks noChangeAspect="1"/>
          </p:cNvPicPr>
          <p:nvPr/>
        </p:nvPicPr>
        <p:blipFill>
          <a:blip r:embed="rId8"/>
          <a:stretch>
            <a:fillRect/>
          </a:stretch>
        </p:blipFill>
        <p:spPr>
          <a:xfrm>
            <a:off x="2385675" y="4547959"/>
            <a:ext cx="7290335" cy="314439"/>
          </a:xfrm>
          <a:prstGeom prst="rect">
            <a:avLst/>
          </a:prstGeom>
        </p:spPr>
      </p:pic>
    </p:spTree>
    <p:extLst>
      <p:ext uri="{BB962C8B-B14F-4D97-AF65-F5344CB8AC3E}">
        <p14:creationId xmlns:p14="http://schemas.microsoft.com/office/powerpoint/2010/main" val="1315918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05D595-B81C-99F4-9C7D-770A54A61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79" y="4995279"/>
            <a:ext cx="1584655" cy="924383"/>
          </a:xfrm>
          <a:prstGeom prst="rect">
            <a:avLst/>
          </a:prstGeom>
        </p:spPr>
      </p:pic>
      <p:pic>
        <p:nvPicPr>
          <p:cNvPr id="8" name="Picture 7">
            <a:hlinkClick r:id="rId4"/>
            <a:extLst>
              <a:ext uri="{FF2B5EF4-FFF2-40B4-BE49-F238E27FC236}">
                <a16:creationId xmlns:a16="http://schemas.microsoft.com/office/drawing/2014/main" id="{6FB9B69F-7DE9-96A4-8C9B-A1B043840F51}"/>
              </a:ext>
            </a:extLst>
          </p:cNvPr>
          <p:cNvPicPr>
            <a:picLocks noChangeAspect="1"/>
          </p:cNvPicPr>
          <p:nvPr/>
        </p:nvPicPr>
        <p:blipFill>
          <a:blip r:embed="rId5"/>
          <a:stretch>
            <a:fillRect/>
          </a:stretch>
        </p:blipFill>
        <p:spPr>
          <a:xfrm>
            <a:off x="766021" y="-2199"/>
            <a:ext cx="10659963" cy="990739"/>
          </a:xfrm>
          <a:prstGeom prst="rect">
            <a:avLst/>
          </a:prstGeom>
        </p:spPr>
      </p:pic>
      <p:sp>
        <p:nvSpPr>
          <p:cNvPr id="2" name="TextBox 1">
            <a:extLst>
              <a:ext uri="{FF2B5EF4-FFF2-40B4-BE49-F238E27FC236}">
                <a16:creationId xmlns:a16="http://schemas.microsoft.com/office/drawing/2014/main" id="{930B93BE-8DAF-5371-80FD-DFCD249A9E29}"/>
              </a:ext>
            </a:extLst>
          </p:cNvPr>
          <p:cNvSpPr txBox="1"/>
          <p:nvPr/>
        </p:nvSpPr>
        <p:spPr>
          <a:xfrm>
            <a:off x="245993" y="6008057"/>
            <a:ext cx="10299425" cy="307777"/>
          </a:xfrm>
          <a:prstGeom prst="rect">
            <a:avLst/>
          </a:prstGeom>
          <a:noFill/>
          <a:ln>
            <a:noFill/>
          </a:ln>
        </p:spPr>
        <p:txBody>
          <a:bodyPr wrap="square">
            <a:spAutoFit/>
          </a:bodyPr>
          <a:lstStyle/>
          <a:p>
            <a:pPr defTabSz="914377"/>
            <a:r>
              <a:rPr lang="en-US" sz="1400" dirty="0">
                <a:solidFill>
                  <a:srgbClr val="12284C"/>
                </a:solidFill>
                <a:latin typeface="Open Sans Light"/>
                <a:hlinkClick r:id="rId6"/>
              </a:rPr>
              <a:t>Kansas Labor Information Center (KLIC) - Today's Occupations, Tomorrow's Opportunities (ks.gov)</a:t>
            </a:r>
            <a:endParaRPr lang="en-US" sz="1400" dirty="0">
              <a:solidFill>
                <a:srgbClr val="12284C"/>
              </a:solidFill>
              <a:latin typeface="Open Sans Light"/>
            </a:endParaRPr>
          </a:p>
        </p:txBody>
      </p:sp>
      <p:pic>
        <p:nvPicPr>
          <p:cNvPr id="5" name="Picture 4">
            <a:extLst>
              <a:ext uri="{FF2B5EF4-FFF2-40B4-BE49-F238E27FC236}">
                <a16:creationId xmlns:a16="http://schemas.microsoft.com/office/drawing/2014/main" id="{FBF5AC9E-9615-7A4C-BB76-DDB39D8F7546}"/>
              </a:ext>
            </a:extLst>
          </p:cNvPr>
          <p:cNvPicPr>
            <a:picLocks noChangeAspect="1"/>
          </p:cNvPicPr>
          <p:nvPr/>
        </p:nvPicPr>
        <p:blipFill>
          <a:blip r:embed="rId7"/>
          <a:stretch>
            <a:fillRect/>
          </a:stretch>
        </p:blipFill>
        <p:spPr>
          <a:xfrm>
            <a:off x="3233555" y="1076936"/>
            <a:ext cx="5724891" cy="4842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5095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03B835-BCD9-9E77-B1A1-94B7B153189B}"/>
              </a:ext>
            </a:extLst>
          </p:cNvPr>
          <p:cNvPicPr>
            <a:picLocks noGrp="1" noChangeAspect="1"/>
          </p:cNvPicPr>
          <p:nvPr>
            <p:ph idx="1"/>
          </p:nvPr>
        </p:nvPicPr>
        <p:blipFill>
          <a:blip r:embed="rId2"/>
          <a:stretch>
            <a:fillRect/>
          </a:stretch>
        </p:blipFill>
        <p:spPr>
          <a:xfrm>
            <a:off x="425791" y="1172818"/>
            <a:ext cx="11340419" cy="4701209"/>
          </a:xfrm>
        </p:spPr>
      </p:pic>
      <p:sp>
        <p:nvSpPr>
          <p:cNvPr id="3" name="TextBox 2">
            <a:extLst>
              <a:ext uri="{FF2B5EF4-FFF2-40B4-BE49-F238E27FC236}">
                <a16:creationId xmlns:a16="http://schemas.microsoft.com/office/drawing/2014/main" id="{B1C23B01-8A6D-C2FB-B287-C455AE906BA3}"/>
              </a:ext>
            </a:extLst>
          </p:cNvPr>
          <p:cNvSpPr txBox="1"/>
          <p:nvPr/>
        </p:nvSpPr>
        <p:spPr>
          <a:xfrm>
            <a:off x="494469" y="5948423"/>
            <a:ext cx="10299425" cy="307777"/>
          </a:xfrm>
          <a:prstGeom prst="rect">
            <a:avLst/>
          </a:prstGeom>
          <a:noFill/>
          <a:ln>
            <a:solidFill>
              <a:schemeClr val="tx1"/>
            </a:solidFill>
          </a:ln>
        </p:spPr>
        <p:txBody>
          <a:bodyPr wrap="square">
            <a:spAutoFit/>
          </a:bodyPr>
          <a:lstStyle/>
          <a:p>
            <a:pPr defTabSz="914377"/>
            <a:r>
              <a:rPr lang="en-US" sz="1400" dirty="0">
                <a:solidFill>
                  <a:srgbClr val="12284C"/>
                </a:solidFill>
                <a:latin typeface="Open Sans Light"/>
                <a:hlinkClick r:id="rId3"/>
              </a:rPr>
              <a:t>Kansas Labor Information Center (KLIC) - Today's Occupations, Tomorrow's Opportunities (ks.gov)</a:t>
            </a:r>
            <a:endParaRPr lang="en-US" sz="1400" dirty="0">
              <a:solidFill>
                <a:srgbClr val="12284C"/>
              </a:solidFill>
              <a:latin typeface="Open Sans Light"/>
            </a:endParaRPr>
          </a:p>
        </p:txBody>
      </p:sp>
      <p:pic>
        <p:nvPicPr>
          <p:cNvPr id="4" name="Picture 3">
            <a:hlinkClick r:id="rId4"/>
            <a:extLst>
              <a:ext uri="{FF2B5EF4-FFF2-40B4-BE49-F238E27FC236}">
                <a16:creationId xmlns:a16="http://schemas.microsoft.com/office/drawing/2014/main" id="{D6CBFB59-3654-C7F6-280D-4F244D09BDD2}"/>
              </a:ext>
            </a:extLst>
          </p:cNvPr>
          <p:cNvPicPr>
            <a:picLocks noChangeAspect="1"/>
          </p:cNvPicPr>
          <p:nvPr/>
        </p:nvPicPr>
        <p:blipFill>
          <a:blip r:embed="rId5"/>
          <a:stretch>
            <a:fillRect/>
          </a:stretch>
        </p:blipFill>
        <p:spPr>
          <a:xfrm>
            <a:off x="766020" y="36381"/>
            <a:ext cx="10659963" cy="990739"/>
          </a:xfrm>
          <a:prstGeom prst="rect">
            <a:avLst/>
          </a:prstGeom>
        </p:spPr>
      </p:pic>
    </p:spTree>
    <p:extLst>
      <p:ext uri="{BB962C8B-B14F-4D97-AF65-F5344CB8AC3E}">
        <p14:creationId xmlns:p14="http://schemas.microsoft.com/office/powerpoint/2010/main" val="262300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cc8459655f_0_225"/>
          <p:cNvSpPr txBox="1">
            <a:spLocks noGrp="1"/>
          </p:cNvSpPr>
          <p:nvPr>
            <p:ph type="body" idx="1"/>
          </p:nvPr>
        </p:nvSpPr>
        <p:spPr>
          <a:xfrm>
            <a:off x="838200" y="1644073"/>
            <a:ext cx="10515600" cy="4532800"/>
          </a:xfrm>
          <a:prstGeom prst="rect">
            <a:avLst/>
          </a:prstGeom>
        </p:spPr>
        <p:txBody>
          <a:bodyPr spcFirstLastPara="1" vert="horz" wrap="square" lIns="91433" tIns="45700" rIns="91433" bIns="45700" rtlCol="0" anchor="t" anchorCtr="0">
            <a:normAutofit/>
          </a:bodyPr>
          <a:lstStyle/>
          <a:p>
            <a:pPr marL="0" indent="0">
              <a:buNone/>
            </a:pPr>
            <a:endParaRPr/>
          </a:p>
        </p:txBody>
      </p:sp>
      <p:sp>
        <p:nvSpPr>
          <p:cNvPr id="206" name="Google Shape;206;g2cc8459655f_0_225"/>
          <p:cNvSpPr txBox="1">
            <a:spLocks noGrp="1"/>
          </p:cNvSpPr>
          <p:nvPr>
            <p:ph type="title"/>
          </p:nvPr>
        </p:nvSpPr>
        <p:spPr>
          <a:xfrm>
            <a:off x="782433" y="61033"/>
            <a:ext cx="4960800" cy="1325600"/>
          </a:xfrm>
          <a:prstGeom prst="rect">
            <a:avLst/>
          </a:prstGeom>
        </p:spPr>
        <p:txBody>
          <a:bodyPr spcFirstLastPara="1" vert="horz" wrap="square" lIns="91433" tIns="45700" rIns="91433" bIns="45700" rtlCol="0" anchor="ctr" anchorCtr="0">
            <a:normAutofit/>
          </a:bodyPr>
          <a:lstStyle/>
          <a:p>
            <a:r>
              <a:rPr lang="en" sz="3333"/>
              <a:t>Pareto’s Principle for Principals</a:t>
            </a:r>
            <a:endParaRPr sz="3333"/>
          </a:p>
        </p:txBody>
      </p:sp>
      <p:pic>
        <p:nvPicPr>
          <p:cNvPr id="207" name="Google Shape;207;g2cc8459655f_0_225"/>
          <p:cNvPicPr preferRelativeResize="0"/>
          <p:nvPr/>
        </p:nvPicPr>
        <p:blipFill>
          <a:blip r:embed="rId3">
            <a:alphaModFix/>
          </a:blip>
          <a:stretch>
            <a:fillRect/>
          </a:stretch>
        </p:blipFill>
        <p:spPr>
          <a:xfrm>
            <a:off x="1153501" y="1644067"/>
            <a:ext cx="9364199" cy="4423767"/>
          </a:xfrm>
          <a:prstGeom prst="rect">
            <a:avLst/>
          </a:prstGeom>
          <a:noFill/>
          <a:ln>
            <a:noFill/>
          </a:ln>
        </p:spPr>
      </p:pic>
      <p:sp>
        <p:nvSpPr>
          <p:cNvPr id="208" name="Google Shape;208;g2cc8459655f_0_225"/>
          <p:cNvSpPr/>
          <p:nvPr/>
        </p:nvSpPr>
        <p:spPr>
          <a:xfrm rot="-2349904">
            <a:off x="4168437" y="2061469"/>
            <a:ext cx="1685992" cy="247329"/>
          </a:xfrm>
          <a:prstGeom prst="leftArrow">
            <a:avLst>
              <a:gd name="adj1" fmla="val 50000"/>
              <a:gd name="adj2" fmla="val 50000"/>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Open Sans Light"/>
              <a:ea typeface="Open Sans Light"/>
              <a:cs typeface="Open Sans Light"/>
              <a:sym typeface="Open Sans Light"/>
            </a:endParaRPr>
          </a:p>
        </p:txBody>
      </p:sp>
      <p:sp>
        <p:nvSpPr>
          <p:cNvPr id="209" name="Google Shape;209;g2cc8459655f_0_225"/>
          <p:cNvSpPr txBox="1"/>
          <p:nvPr/>
        </p:nvSpPr>
        <p:spPr>
          <a:xfrm>
            <a:off x="5935233" y="140467"/>
            <a:ext cx="2852400" cy="1503600"/>
          </a:xfrm>
          <a:prstGeom prst="rect">
            <a:avLst/>
          </a:prstGeom>
          <a:solidFill>
            <a:schemeClr val="accent3"/>
          </a:solidFill>
          <a:ln>
            <a:noFill/>
          </a:ln>
        </p:spPr>
        <p:txBody>
          <a:bodyPr spcFirstLastPara="1" wrap="square" lIns="121900" tIns="121900" rIns="121900" bIns="121900" anchor="t" anchorCtr="0">
            <a:noAutofit/>
          </a:bodyPr>
          <a:lstStyle/>
          <a:p>
            <a:r>
              <a:rPr lang="en" sz="2667" b="1">
                <a:solidFill>
                  <a:schemeClr val="lt1"/>
                </a:solidFill>
                <a:latin typeface="Open Sans"/>
                <a:ea typeface="Open Sans"/>
                <a:cs typeface="Open Sans"/>
                <a:sym typeface="Open Sans"/>
              </a:rPr>
              <a:t>Highest ROI Instructional Leader Activity</a:t>
            </a:r>
            <a:endParaRPr sz="2667" b="1">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96" y="1"/>
            <a:ext cx="8343605" cy="848707"/>
          </a:xfrm>
        </p:spPr>
        <p:txBody>
          <a:bodyPr>
            <a:normAutofit/>
          </a:bodyPr>
          <a:lstStyle/>
          <a:p>
            <a:r>
              <a:rPr lang="en-US" sz="4000" dirty="0">
                <a:solidFill>
                  <a:schemeClr val="bg1"/>
                </a:solidFill>
                <a:latin typeface="Britannic Bold" panose="020B0903060703020204" pitchFamily="34" charset="0"/>
              </a:rPr>
              <a:t>Kansas Career Posters</a:t>
            </a:r>
          </a:p>
        </p:txBody>
      </p:sp>
      <p:sp>
        <p:nvSpPr>
          <p:cNvPr id="4" name="Content Placeholder 3"/>
          <p:cNvSpPr>
            <a:spLocks noGrp="1"/>
          </p:cNvSpPr>
          <p:nvPr>
            <p:ph idx="1"/>
          </p:nvPr>
        </p:nvSpPr>
        <p:spPr>
          <a:xfrm>
            <a:off x="208156" y="236615"/>
            <a:ext cx="11775688" cy="545299"/>
          </a:xfrm>
        </p:spPr>
        <p:txBody>
          <a:bodyPr>
            <a:noAutofit/>
          </a:bodyPr>
          <a:lstStyle/>
          <a:p>
            <a:pPr marL="0" indent="0">
              <a:buNone/>
            </a:pPr>
            <a:r>
              <a:rPr lang="en-US" sz="2133" b="1" dirty="0">
                <a:latin typeface="Open Sans Semibold" panose="020B0706030804020204" pitchFamily="34" charset="0"/>
                <a:ea typeface="Open Sans Semibold" panose="020B0706030804020204" pitchFamily="34" charset="0"/>
                <a:cs typeface="Open Sans Semibold" panose="020B0706030804020204" pitchFamily="34" charset="0"/>
              </a:rPr>
              <a:t>13 Kansas Career </a:t>
            </a:r>
            <a:r>
              <a:rPr lang="en-US" sz="1867" b="1" dirty="0">
                <a:latin typeface="Open Sans Semibold" panose="020B0706030804020204" pitchFamily="34" charset="0"/>
                <a:ea typeface="Open Sans Semibold" panose="020B0706030804020204" pitchFamily="34" charset="0"/>
                <a:cs typeface="Open Sans Semibold" panose="020B0706030804020204" pitchFamily="34" charset="0"/>
              </a:rPr>
              <a:t>Posters</a:t>
            </a:r>
            <a:r>
              <a:rPr lang="en-US" sz="2133" b="1" dirty="0">
                <a:latin typeface="Open Sans Semibold" panose="020B0706030804020204" pitchFamily="34" charset="0"/>
                <a:ea typeface="Open Sans Semibold" panose="020B0706030804020204" pitchFamily="34" charset="0"/>
                <a:cs typeface="Open Sans Semibold" panose="020B0706030804020204" pitchFamily="34" charset="0"/>
              </a:rPr>
              <a:t> Highlight Potential Career Paths Across Various Career Clusters</a:t>
            </a:r>
          </a:p>
        </p:txBody>
      </p:sp>
      <p:pic>
        <p:nvPicPr>
          <p:cNvPr id="3" name="Picture 2">
            <a:extLst>
              <a:ext uri="{FF2B5EF4-FFF2-40B4-BE49-F238E27FC236}">
                <a16:creationId xmlns:a16="http://schemas.microsoft.com/office/drawing/2014/main" id="{061B3E2E-2C56-00C0-D1E8-CC07A3C55416}"/>
              </a:ext>
            </a:extLst>
          </p:cNvPr>
          <p:cNvPicPr>
            <a:picLocks noChangeAspect="1"/>
          </p:cNvPicPr>
          <p:nvPr/>
        </p:nvPicPr>
        <p:blipFill>
          <a:blip r:embed="rId3"/>
          <a:stretch>
            <a:fillRect/>
          </a:stretch>
        </p:blipFill>
        <p:spPr>
          <a:xfrm>
            <a:off x="5422938" y="1491240"/>
            <a:ext cx="6355079" cy="411094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4191F56-CB8C-1A55-D85E-8DDB0B7C9B9F}"/>
              </a:ext>
            </a:extLst>
          </p:cNvPr>
          <p:cNvSpPr txBox="1"/>
          <p:nvPr/>
        </p:nvSpPr>
        <p:spPr>
          <a:xfrm>
            <a:off x="7554761" y="5923255"/>
            <a:ext cx="2557948" cy="318100"/>
          </a:xfrm>
          <a:prstGeom prst="rect">
            <a:avLst/>
          </a:prstGeom>
          <a:noFill/>
        </p:spPr>
        <p:txBody>
          <a:bodyPr wrap="square">
            <a:spAutoFit/>
          </a:bodyPr>
          <a:lstStyle/>
          <a:p>
            <a:pPr defTabSz="914377">
              <a:defRPr/>
            </a:pPr>
            <a:r>
              <a:rPr lang="en-US" sz="1467" b="1" dirty="0">
                <a:latin typeface="Open Sans Light" panose="020B0306030504020204" pitchFamily="34" charset="0"/>
                <a:ea typeface="Open Sans Light" panose="020B0306030504020204" pitchFamily="34" charset="0"/>
                <a:cs typeface="Open Sans Light" panose="020B0306030504020204" pitchFamily="34" charset="0"/>
              </a:rPr>
              <a:t>Access the posters </a:t>
            </a:r>
            <a:r>
              <a:rPr lang="en-US" sz="1467" b="1" dirty="0">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here</a:t>
            </a:r>
            <a:r>
              <a:rPr lang="en-US" sz="1467" b="1" dirty="0">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8" name="Picture 7">
            <a:extLst>
              <a:ext uri="{FF2B5EF4-FFF2-40B4-BE49-F238E27FC236}">
                <a16:creationId xmlns:a16="http://schemas.microsoft.com/office/drawing/2014/main" id="{E55BDFEB-F3CA-98E2-1C2C-9BF6CE3063E3}"/>
              </a:ext>
            </a:extLst>
          </p:cNvPr>
          <p:cNvPicPr>
            <a:picLocks noChangeAspect="1"/>
          </p:cNvPicPr>
          <p:nvPr/>
        </p:nvPicPr>
        <p:blipFill>
          <a:blip r:embed="rId5"/>
          <a:stretch>
            <a:fillRect/>
          </a:stretch>
        </p:blipFill>
        <p:spPr>
          <a:xfrm>
            <a:off x="390043" y="1045673"/>
            <a:ext cx="3914461" cy="5182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8101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469CF5-6C0C-B0E3-88BA-0113C93F1EC4}"/>
              </a:ext>
            </a:extLst>
          </p:cNvPr>
          <p:cNvSpPr txBox="1">
            <a:spLocks/>
          </p:cNvSpPr>
          <p:nvPr/>
        </p:nvSpPr>
        <p:spPr>
          <a:xfrm>
            <a:off x="0" y="1"/>
            <a:ext cx="12192000" cy="1173707"/>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defTabSz="914377"/>
            <a:endParaRPr lang="en-US" dirty="0">
              <a:solidFill>
                <a:srgbClr val="12284C"/>
              </a:solidFill>
            </a:endParaRPr>
          </a:p>
        </p:txBody>
      </p:sp>
      <p:sp>
        <p:nvSpPr>
          <p:cNvPr id="2" name="Title 1"/>
          <p:cNvSpPr>
            <a:spLocks noGrp="1"/>
          </p:cNvSpPr>
          <p:nvPr>
            <p:ph type="title"/>
          </p:nvPr>
        </p:nvSpPr>
        <p:spPr>
          <a:xfrm>
            <a:off x="1387777" y="82929"/>
            <a:ext cx="9416449" cy="1143000"/>
          </a:xfrm>
        </p:spPr>
        <p:txBody>
          <a:bodyPr>
            <a:normAutofit/>
          </a:bodyPr>
          <a:lstStyle/>
          <a:p>
            <a:pPr algn="ctr"/>
            <a:r>
              <a:rPr lang="en-US" sz="3467" dirty="0">
                <a:solidFill>
                  <a:schemeClr val="bg1"/>
                </a:solidFill>
              </a:rPr>
              <a:t>Kansas’ NEW Health Care Careers Website</a:t>
            </a:r>
            <a:br>
              <a:rPr lang="en-US" sz="3467" dirty="0">
                <a:solidFill>
                  <a:schemeClr val="bg1"/>
                </a:solidFill>
              </a:rPr>
            </a:br>
            <a:r>
              <a:rPr lang="en-US" sz="3467" dirty="0" err="1">
                <a:solidFill>
                  <a:schemeClr val="bg1"/>
                </a:solidFill>
              </a:rPr>
              <a:t>HappyInHealthCare.Org</a:t>
            </a:r>
            <a:endParaRPr lang="en-US" sz="3467" dirty="0">
              <a:solidFill>
                <a:schemeClr val="bg1"/>
              </a:solidFill>
            </a:endParaRPr>
          </a:p>
        </p:txBody>
      </p:sp>
      <p:pic>
        <p:nvPicPr>
          <p:cNvPr id="3" name="Content Placeholder 4">
            <a:extLst>
              <a:ext uri="{FF2B5EF4-FFF2-40B4-BE49-F238E27FC236}">
                <a16:creationId xmlns:a16="http://schemas.microsoft.com/office/drawing/2014/main" id="{CFE29044-F138-E9FF-8BBF-8570C69E0FF0}"/>
              </a:ext>
            </a:extLst>
          </p:cNvPr>
          <p:cNvPicPr>
            <a:picLocks noGrp="1" noChangeAspect="1"/>
          </p:cNvPicPr>
          <p:nvPr>
            <p:ph idx="1"/>
          </p:nvPr>
        </p:nvPicPr>
        <p:blipFill>
          <a:blip r:embed="rId3"/>
          <a:stretch>
            <a:fillRect/>
          </a:stretch>
        </p:blipFill>
        <p:spPr>
          <a:xfrm>
            <a:off x="3211024" y="1345198"/>
            <a:ext cx="5769952" cy="4797367"/>
          </a:xfrm>
        </p:spPr>
      </p:pic>
    </p:spTree>
    <p:extLst>
      <p:ext uri="{BB962C8B-B14F-4D97-AF65-F5344CB8AC3E}">
        <p14:creationId xmlns:p14="http://schemas.microsoft.com/office/powerpoint/2010/main" val="4143694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1687E843-8D96-8B13-879E-CB659F65271A}"/>
              </a:ext>
            </a:extLst>
          </p:cNvPr>
          <p:cNvPicPr>
            <a:picLocks noChangeAspect="1"/>
          </p:cNvPicPr>
          <p:nvPr/>
        </p:nvPicPr>
        <p:blipFill rotWithShape="1">
          <a:blip r:embed="rId3">
            <a:extLst>
              <a:ext uri="{28A0092B-C50C-407E-A947-70E740481C1C}">
                <a14:useLocalDpi xmlns:a14="http://schemas.microsoft.com/office/drawing/2010/main" val="0"/>
              </a:ext>
            </a:extLst>
          </a:blip>
          <a:srcRect r="17843"/>
          <a:stretch/>
        </p:blipFill>
        <p:spPr>
          <a:xfrm>
            <a:off x="2367647" y="310037"/>
            <a:ext cx="7456707" cy="5734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2528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0"/>
          <p:cNvSpPr txBox="1"/>
          <p:nvPr/>
        </p:nvSpPr>
        <p:spPr>
          <a:xfrm>
            <a:off x="1003053" y="3077763"/>
            <a:ext cx="5375200" cy="2354000"/>
          </a:xfrm>
          <a:prstGeom prst="rect">
            <a:avLst/>
          </a:prstGeom>
          <a:noFill/>
          <a:ln>
            <a:noFill/>
          </a:ln>
        </p:spPr>
        <p:txBody>
          <a:bodyPr spcFirstLastPara="1" wrap="square" lIns="91433" tIns="45700" rIns="91433" bIns="45700" anchor="ctr" anchorCtr="0">
            <a:normAutofit/>
          </a:bodyPr>
          <a:lstStyle/>
          <a:p>
            <a:pPr marL="457189" lvl="1">
              <a:lnSpc>
                <a:spcPct val="90000"/>
              </a:lnSpc>
              <a:buClr>
                <a:schemeClr val="accent1"/>
              </a:buClr>
              <a:buSzPts val="1500"/>
            </a:pPr>
            <a:r>
              <a:rPr lang="en-US" sz="2000">
                <a:solidFill>
                  <a:schemeClr val="dk1"/>
                </a:solidFill>
                <a:latin typeface="Open Sans Light"/>
                <a:ea typeface="Open Sans Light"/>
                <a:cs typeface="Open Sans Light"/>
                <a:sym typeface="Open Sans Light"/>
              </a:rPr>
              <a:t>Natalie Clark </a:t>
            </a:r>
            <a:br>
              <a:rPr lang="en-US" sz="2000">
                <a:solidFill>
                  <a:schemeClr val="dk1"/>
                </a:solidFill>
                <a:latin typeface="Open Sans Light"/>
                <a:ea typeface="Open Sans Light"/>
                <a:cs typeface="Open Sans Light"/>
                <a:sym typeface="Open Sans Light"/>
              </a:rPr>
            </a:br>
            <a:r>
              <a:rPr lang="en-US" sz="2000">
                <a:solidFill>
                  <a:schemeClr val="dk1"/>
                </a:solidFill>
                <a:latin typeface="Open Sans Light"/>
                <a:ea typeface="Open Sans Light"/>
                <a:cs typeface="Open Sans Light"/>
                <a:sym typeface="Open Sans Light"/>
              </a:rPr>
              <a:t>Assistant Director </a:t>
            </a:r>
            <a:br>
              <a:rPr lang="en-US" sz="2000">
                <a:solidFill>
                  <a:schemeClr val="dk1"/>
                </a:solidFill>
                <a:latin typeface="Open Sans Light"/>
                <a:ea typeface="Open Sans Light"/>
                <a:cs typeface="Open Sans Light"/>
                <a:sym typeface="Open Sans Light"/>
              </a:rPr>
            </a:br>
            <a:r>
              <a:rPr lang="en-US" sz="2000">
                <a:solidFill>
                  <a:schemeClr val="dk1"/>
                </a:solidFill>
                <a:latin typeface="Open Sans Light"/>
                <a:ea typeface="Open Sans Light"/>
                <a:cs typeface="Open Sans Light"/>
                <a:sym typeface="Open Sans Light"/>
              </a:rPr>
              <a:t>Career, Standards and Assessment Services</a:t>
            </a:r>
            <a:br>
              <a:rPr lang="en-US" sz="2000">
                <a:solidFill>
                  <a:schemeClr val="dk1"/>
                </a:solidFill>
                <a:latin typeface="Open Sans Light"/>
                <a:ea typeface="Open Sans Light"/>
                <a:cs typeface="Open Sans Light"/>
                <a:sym typeface="Open Sans Light"/>
              </a:rPr>
            </a:br>
            <a:r>
              <a:rPr lang="en-US" sz="2000">
                <a:solidFill>
                  <a:schemeClr val="dk1"/>
                </a:solidFill>
                <a:latin typeface="Open Sans Light"/>
                <a:ea typeface="Open Sans Light"/>
                <a:cs typeface="Open Sans Light"/>
                <a:sym typeface="Open Sans Light"/>
              </a:rPr>
              <a:t>(785) 296-4351</a:t>
            </a:r>
            <a:br>
              <a:rPr lang="en-US" sz="2000">
                <a:solidFill>
                  <a:schemeClr val="dk1"/>
                </a:solidFill>
                <a:latin typeface="Open Sans Light"/>
                <a:ea typeface="Open Sans Light"/>
                <a:cs typeface="Open Sans Light"/>
                <a:sym typeface="Open Sans Light"/>
              </a:rPr>
            </a:br>
            <a:r>
              <a:rPr lang="en-US" sz="2000" u="sng">
                <a:solidFill>
                  <a:schemeClr val="dk1"/>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ndclark@ksde.org</a:t>
            </a:r>
            <a:r>
              <a:rPr lang="en-US" sz="2000">
                <a:solidFill>
                  <a:schemeClr val="dk1"/>
                </a:solidFill>
                <a:latin typeface="Open Sans Light"/>
                <a:ea typeface="Open Sans Light"/>
                <a:cs typeface="Open Sans Light"/>
                <a:sym typeface="Open Sans Light"/>
              </a:rPr>
              <a:t> </a:t>
            </a:r>
            <a:endParaRPr sz="1467">
              <a:solidFill>
                <a:srgbClr val="000000"/>
              </a:solidFill>
              <a:latin typeface="Arial"/>
              <a:ea typeface="Arial"/>
              <a:cs typeface="Arial"/>
              <a:sym typeface="Arial"/>
            </a:endParaRPr>
          </a:p>
        </p:txBody>
      </p:sp>
      <p:sp>
        <p:nvSpPr>
          <p:cNvPr id="368" name="Google Shape;368;p10"/>
          <p:cNvSpPr txBox="1"/>
          <p:nvPr/>
        </p:nvSpPr>
        <p:spPr>
          <a:xfrm>
            <a:off x="6477187" y="3077763"/>
            <a:ext cx="5375200" cy="2354000"/>
          </a:xfrm>
          <a:prstGeom prst="rect">
            <a:avLst/>
          </a:prstGeom>
          <a:noFill/>
          <a:ln>
            <a:noFill/>
          </a:ln>
        </p:spPr>
        <p:txBody>
          <a:bodyPr spcFirstLastPara="1" wrap="square" lIns="91433" tIns="45700" rIns="91433" bIns="45700" anchor="ctr" anchorCtr="0">
            <a:normAutofit/>
          </a:bodyPr>
          <a:lstStyle/>
          <a:p>
            <a:pPr marL="457189" lvl="1">
              <a:lnSpc>
                <a:spcPct val="90000"/>
              </a:lnSpc>
              <a:buClr>
                <a:schemeClr val="accent1"/>
              </a:buClr>
              <a:buSzPts val="1500"/>
            </a:pPr>
            <a:r>
              <a:rPr lang="en-US" sz="2000">
                <a:solidFill>
                  <a:schemeClr val="dk1"/>
                </a:solidFill>
                <a:latin typeface="Open Sans Light"/>
                <a:ea typeface="Open Sans Light"/>
                <a:cs typeface="Open Sans Light"/>
                <a:sym typeface="Open Sans Light"/>
              </a:rPr>
              <a:t>Helen Swanson</a:t>
            </a:r>
            <a:br>
              <a:rPr lang="en-US" sz="2000">
                <a:solidFill>
                  <a:schemeClr val="dk1"/>
                </a:solidFill>
                <a:latin typeface="Open Sans Light"/>
                <a:ea typeface="Open Sans Light"/>
                <a:cs typeface="Open Sans Light"/>
                <a:sym typeface="Open Sans Light"/>
              </a:rPr>
            </a:br>
            <a:r>
              <a:rPr lang="en-US" sz="2000">
                <a:solidFill>
                  <a:schemeClr val="dk1"/>
                </a:solidFill>
                <a:latin typeface="Open Sans Light"/>
                <a:ea typeface="Open Sans Light"/>
                <a:cs typeface="Open Sans Light"/>
                <a:sym typeface="Open Sans Light"/>
              </a:rPr>
              <a:t>Coordinator</a:t>
            </a:r>
            <a:br>
              <a:rPr lang="en-US" sz="2000">
                <a:solidFill>
                  <a:schemeClr val="dk1"/>
                </a:solidFill>
                <a:latin typeface="Open Sans Light"/>
                <a:ea typeface="Open Sans Light"/>
                <a:cs typeface="Open Sans Light"/>
                <a:sym typeface="Open Sans Light"/>
              </a:rPr>
            </a:br>
            <a:r>
              <a:rPr lang="en-US" sz="2000">
                <a:solidFill>
                  <a:schemeClr val="dk1"/>
                </a:solidFill>
                <a:latin typeface="Open Sans Light"/>
                <a:ea typeface="Open Sans Light"/>
                <a:cs typeface="Open Sans Light"/>
                <a:sym typeface="Open Sans Light"/>
              </a:rPr>
              <a:t>Career, Standards and Assessment Services</a:t>
            </a:r>
            <a:br>
              <a:rPr lang="en-US" sz="2000">
                <a:solidFill>
                  <a:schemeClr val="dk1"/>
                </a:solidFill>
                <a:latin typeface="Open Sans Light"/>
                <a:ea typeface="Open Sans Light"/>
                <a:cs typeface="Open Sans Light"/>
                <a:sym typeface="Open Sans Light"/>
              </a:rPr>
            </a:br>
            <a:r>
              <a:rPr lang="en-US" sz="2000">
                <a:solidFill>
                  <a:schemeClr val="dk1"/>
                </a:solidFill>
                <a:latin typeface="Open Sans Light"/>
                <a:ea typeface="Open Sans Light"/>
                <a:cs typeface="Open Sans Light"/>
                <a:sym typeface="Open Sans Light"/>
              </a:rPr>
              <a:t>(785) 296-4912</a:t>
            </a:r>
            <a:br>
              <a:rPr lang="en-US" sz="2000">
                <a:solidFill>
                  <a:schemeClr val="dk1"/>
                </a:solidFill>
                <a:latin typeface="Open Sans Light"/>
                <a:ea typeface="Open Sans Light"/>
                <a:cs typeface="Open Sans Light"/>
                <a:sym typeface="Open Sans Light"/>
              </a:rPr>
            </a:br>
            <a:r>
              <a:rPr lang="en-US" sz="2000" u="sng">
                <a:solidFill>
                  <a:schemeClr val="hlink"/>
                </a:solidFill>
                <a:latin typeface="Open Sans Light"/>
                <a:ea typeface="Open Sans Light"/>
                <a:cs typeface="Open Sans Light"/>
                <a:sym typeface="Open Sans Light"/>
                <a:hlinkClick r:id="rId4"/>
              </a:rPr>
              <a:t>hswanson@ksde.org </a:t>
            </a:r>
            <a:endParaRPr sz="1467">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713"/>
            <a:ext cx="12191974" cy="6629118"/>
          </a:xfrm>
          <a:prstGeom prst="rect">
            <a:avLst/>
          </a:prstGeom>
        </p:spPr>
      </p:pic>
      <p:sp>
        <p:nvSpPr>
          <p:cNvPr id="3" name="object 3"/>
          <p:cNvSpPr txBox="1"/>
          <p:nvPr/>
        </p:nvSpPr>
        <p:spPr>
          <a:xfrm>
            <a:off x="911223" y="4276452"/>
            <a:ext cx="6902450" cy="1013460"/>
          </a:xfrm>
          <a:prstGeom prst="rect">
            <a:avLst/>
          </a:prstGeom>
        </p:spPr>
        <p:txBody>
          <a:bodyPr vert="horz" wrap="square" lIns="0" tIns="11430" rIns="0" bIns="0" rtlCol="0">
            <a:spAutoFit/>
          </a:bodyPr>
          <a:lstStyle/>
          <a:p>
            <a:pPr marL="12700" marR="5080">
              <a:lnSpc>
                <a:spcPct val="101200"/>
              </a:lnSpc>
              <a:spcBef>
                <a:spcPts val="90"/>
              </a:spcBef>
            </a:pPr>
            <a:r>
              <a:rPr sz="3200" b="1" spc="-10" dirty="0">
                <a:solidFill>
                  <a:srgbClr val="12284B"/>
                </a:solidFill>
                <a:latin typeface="Open Sans"/>
                <a:cs typeface="Open Sans"/>
              </a:rPr>
              <a:t>Update</a:t>
            </a:r>
            <a:r>
              <a:rPr sz="3200" b="1" spc="-150" dirty="0">
                <a:solidFill>
                  <a:srgbClr val="12284B"/>
                </a:solidFill>
                <a:latin typeface="Open Sans"/>
                <a:cs typeface="Open Sans"/>
              </a:rPr>
              <a:t> </a:t>
            </a:r>
            <a:r>
              <a:rPr sz="3200" b="1" dirty="0">
                <a:solidFill>
                  <a:srgbClr val="12284B"/>
                </a:solidFill>
                <a:latin typeface="Open Sans"/>
                <a:cs typeface="Open Sans"/>
              </a:rPr>
              <a:t>on</a:t>
            </a:r>
            <a:r>
              <a:rPr sz="3200" b="1" spc="-150" dirty="0">
                <a:solidFill>
                  <a:srgbClr val="12284B"/>
                </a:solidFill>
                <a:latin typeface="Open Sans"/>
                <a:cs typeface="Open Sans"/>
              </a:rPr>
              <a:t> </a:t>
            </a:r>
            <a:r>
              <a:rPr sz="3200" b="1" spc="-10" dirty="0">
                <a:solidFill>
                  <a:srgbClr val="12284B"/>
                </a:solidFill>
                <a:latin typeface="Open Sans"/>
                <a:cs typeface="Open Sans"/>
              </a:rPr>
              <a:t>New</a:t>
            </a:r>
            <a:r>
              <a:rPr sz="3200" b="1" spc="-145" dirty="0">
                <a:solidFill>
                  <a:srgbClr val="12284B"/>
                </a:solidFill>
                <a:latin typeface="Open Sans"/>
                <a:cs typeface="Open Sans"/>
              </a:rPr>
              <a:t> </a:t>
            </a:r>
            <a:r>
              <a:rPr sz="3200" b="1" spc="-45" dirty="0">
                <a:solidFill>
                  <a:srgbClr val="12284B"/>
                </a:solidFill>
                <a:latin typeface="Open Sans"/>
                <a:cs typeface="Open Sans"/>
              </a:rPr>
              <a:t>State</a:t>
            </a:r>
            <a:r>
              <a:rPr sz="3200" b="1" spc="-150" dirty="0">
                <a:solidFill>
                  <a:srgbClr val="12284B"/>
                </a:solidFill>
                <a:latin typeface="Open Sans"/>
                <a:cs typeface="Open Sans"/>
              </a:rPr>
              <a:t> </a:t>
            </a:r>
            <a:r>
              <a:rPr sz="3200" b="1" spc="-30" dirty="0">
                <a:solidFill>
                  <a:srgbClr val="12284B"/>
                </a:solidFill>
                <a:latin typeface="Open Sans"/>
                <a:cs typeface="Open Sans"/>
              </a:rPr>
              <a:t>Assessments </a:t>
            </a:r>
            <a:r>
              <a:rPr sz="3200" b="1" spc="-40" dirty="0">
                <a:solidFill>
                  <a:srgbClr val="12284B"/>
                </a:solidFill>
                <a:latin typeface="Open Sans"/>
                <a:cs typeface="Open Sans"/>
              </a:rPr>
              <a:t>Beginning</a:t>
            </a:r>
            <a:r>
              <a:rPr sz="3200" b="1" spc="-110" dirty="0">
                <a:solidFill>
                  <a:srgbClr val="12284B"/>
                </a:solidFill>
                <a:latin typeface="Open Sans"/>
                <a:cs typeface="Open Sans"/>
              </a:rPr>
              <a:t> </a:t>
            </a:r>
            <a:r>
              <a:rPr sz="3200" b="1" dirty="0">
                <a:solidFill>
                  <a:srgbClr val="12284B"/>
                </a:solidFill>
                <a:latin typeface="Open Sans"/>
                <a:cs typeface="Open Sans"/>
              </a:rPr>
              <a:t>in</a:t>
            </a:r>
            <a:r>
              <a:rPr sz="3200" b="1" spc="-110" dirty="0">
                <a:solidFill>
                  <a:srgbClr val="12284B"/>
                </a:solidFill>
                <a:latin typeface="Open Sans"/>
                <a:cs typeface="Open Sans"/>
              </a:rPr>
              <a:t> </a:t>
            </a:r>
            <a:r>
              <a:rPr sz="3200" b="1" dirty="0">
                <a:solidFill>
                  <a:srgbClr val="12284B"/>
                </a:solidFill>
                <a:latin typeface="Open Sans"/>
                <a:cs typeface="Open Sans"/>
              </a:rPr>
              <a:t>2024-</a:t>
            </a:r>
            <a:r>
              <a:rPr sz="3200" b="1" spc="-20" dirty="0">
                <a:solidFill>
                  <a:srgbClr val="12284B"/>
                </a:solidFill>
                <a:latin typeface="Open Sans"/>
                <a:cs typeface="Open Sans"/>
              </a:rPr>
              <a:t>2025</a:t>
            </a:r>
            <a:endParaRPr sz="3200">
              <a:latin typeface="Open Sans"/>
              <a:cs typeface="Open Sans"/>
            </a:endParaRPr>
          </a:p>
        </p:txBody>
      </p:sp>
      <p:sp>
        <p:nvSpPr>
          <p:cNvPr id="4" name="object 4"/>
          <p:cNvSpPr txBox="1"/>
          <p:nvPr/>
        </p:nvSpPr>
        <p:spPr>
          <a:xfrm>
            <a:off x="3654417" y="5205968"/>
            <a:ext cx="2767965" cy="740410"/>
          </a:xfrm>
          <a:prstGeom prst="rect">
            <a:avLst/>
          </a:prstGeom>
        </p:spPr>
        <p:txBody>
          <a:bodyPr vert="horz" wrap="square" lIns="0" tIns="11430" rIns="0" bIns="0" rtlCol="0">
            <a:spAutoFit/>
          </a:bodyPr>
          <a:lstStyle/>
          <a:p>
            <a:pPr marL="12700" marR="5080">
              <a:lnSpc>
                <a:spcPct val="142100"/>
              </a:lnSpc>
              <a:spcBef>
                <a:spcPts val="90"/>
              </a:spcBef>
            </a:pPr>
            <a:r>
              <a:rPr sz="1650" spc="-25" dirty="0">
                <a:solidFill>
                  <a:srgbClr val="12284B"/>
                </a:solidFill>
                <a:latin typeface="Open Sans"/>
                <a:cs typeface="Open Sans"/>
              </a:rPr>
              <a:t>Curriculum</a:t>
            </a:r>
            <a:r>
              <a:rPr sz="1650" spc="-65" dirty="0">
                <a:solidFill>
                  <a:srgbClr val="12284B"/>
                </a:solidFill>
                <a:latin typeface="Open Sans"/>
                <a:cs typeface="Open Sans"/>
              </a:rPr>
              <a:t> </a:t>
            </a:r>
            <a:r>
              <a:rPr sz="1650" spc="-10" dirty="0">
                <a:solidFill>
                  <a:srgbClr val="12284B"/>
                </a:solidFill>
                <a:latin typeface="Open Sans"/>
                <a:cs typeface="Open Sans"/>
              </a:rPr>
              <a:t>Leader’s</a:t>
            </a:r>
            <a:r>
              <a:rPr sz="1650" spc="-60" dirty="0">
                <a:solidFill>
                  <a:srgbClr val="12284B"/>
                </a:solidFill>
                <a:latin typeface="Open Sans"/>
                <a:cs typeface="Open Sans"/>
              </a:rPr>
              <a:t> </a:t>
            </a:r>
            <a:r>
              <a:rPr sz="1650" spc="-10" dirty="0">
                <a:solidFill>
                  <a:srgbClr val="12284B"/>
                </a:solidFill>
                <a:latin typeface="Open Sans"/>
                <a:cs typeface="Open Sans"/>
              </a:rPr>
              <a:t>Meeting </a:t>
            </a:r>
            <a:r>
              <a:rPr sz="1650" spc="-20" dirty="0">
                <a:solidFill>
                  <a:srgbClr val="12284B"/>
                </a:solidFill>
                <a:latin typeface="Open Sans"/>
                <a:cs typeface="Open Sans"/>
              </a:rPr>
              <a:t>April</a:t>
            </a:r>
            <a:r>
              <a:rPr sz="1650" spc="-35" dirty="0">
                <a:solidFill>
                  <a:srgbClr val="12284B"/>
                </a:solidFill>
                <a:latin typeface="Open Sans"/>
                <a:cs typeface="Open Sans"/>
              </a:rPr>
              <a:t> </a:t>
            </a:r>
            <a:r>
              <a:rPr sz="1650" dirty="0">
                <a:solidFill>
                  <a:srgbClr val="12284B"/>
                </a:solidFill>
                <a:latin typeface="Open Sans"/>
                <a:cs typeface="Open Sans"/>
              </a:rPr>
              <a:t>19,</a:t>
            </a:r>
            <a:r>
              <a:rPr sz="1650" spc="-30" dirty="0">
                <a:solidFill>
                  <a:srgbClr val="12284B"/>
                </a:solidFill>
                <a:latin typeface="Open Sans"/>
                <a:cs typeface="Open Sans"/>
              </a:rPr>
              <a:t> </a:t>
            </a:r>
            <a:r>
              <a:rPr sz="1650" spc="-20" dirty="0">
                <a:solidFill>
                  <a:srgbClr val="12284B"/>
                </a:solidFill>
                <a:latin typeface="Open Sans"/>
                <a:cs typeface="Open Sans"/>
              </a:rPr>
              <a:t>2024</a:t>
            </a:r>
            <a:endParaRPr sz="1650">
              <a:latin typeface="Open Sans"/>
              <a:cs typeface="Open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068" y="1585848"/>
            <a:ext cx="10265410" cy="4323080"/>
          </a:xfrm>
          <a:prstGeom prst="rect">
            <a:avLst/>
          </a:prstGeom>
        </p:spPr>
        <p:txBody>
          <a:bodyPr vert="horz" wrap="square" lIns="0" tIns="12700" rIns="0" bIns="0" rtlCol="0">
            <a:spAutoFit/>
          </a:bodyPr>
          <a:lstStyle/>
          <a:p>
            <a:pPr marL="173355" marR="200660" indent="-161290">
              <a:lnSpc>
                <a:spcPct val="100000"/>
              </a:lnSpc>
              <a:spcBef>
                <a:spcPts val="100"/>
              </a:spcBef>
              <a:buClr>
                <a:srgbClr val="005486"/>
              </a:buClr>
              <a:buFont typeface="Noto Sans"/>
              <a:buChar char="∙"/>
              <a:tabLst>
                <a:tab pos="173355" algn="l"/>
              </a:tabLst>
            </a:pPr>
            <a:r>
              <a:rPr sz="2200" spc="-20" dirty="0">
                <a:solidFill>
                  <a:srgbClr val="12284B"/>
                </a:solidFill>
                <a:latin typeface="Open Sans"/>
                <a:cs typeface="Open Sans"/>
              </a:rPr>
              <a:t>The</a:t>
            </a:r>
            <a:r>
              <a:rPr sz="2200" spc="-95" dirty="0">
                <a:solidFill>
                  <a:srgbClr val="12284B"/>
                </a:solidFill>
                <a:latin typeface="Open Sans"/>
                <a:cs typeface="Open Sans"/>
              </a:rPr>
              <a:t> </a:t>
            </a:r>
            <a:r>
              <a:rPr sz="2200" spc="-60" dirty="0">
                <a:solidFill>
                  <a:srgbClr val="12284B"/>
                </a:solidFill>
                <a:latin typeface="Open Sans"/>
                <a:cs typeface="Open Sans"/>
              </a:rPr>
              <a:t>Achievement</a:t>
            </a:r>
            <a:r>
              <a:rPr sz="2200" spc="-85" dirty="0">
                <a:solidFill>
                  <a:srgbClr val="12284B"/>
                </a:solidFill>
                <a:latin typeface="Open Sans"/>
                <a:cs typeface="Open Sans"/>
              </a:rPr>
              <a:t> </a:t>
            </a:r>
            <a:r>
              <a:rPr sz="2200" spc="-20" dirty="0">
                <a:solidFill>
                  <a:srgbClr val="12284B"/>
                </a:solidFill>
                <a:latin typeface="Open Sans"/>
                <a:cs typeface="Open Sans"/>
              </a:rPr>
              <a:t>and</a:t>
            </a:r>
            <a:r>
              <a:rPr sz="2200" spc="-85" dirty="0">
                <a:solidFill>
                  <a:srgbClr val="12284B"/>
                </a:solidFill>
                <a:latin typeface="Open Sans"/>
                <a:cs typeface="Open Sans"/>
              </a:rPr>
              <a:t> </a:t>
            </a:r>
            <a:r>
              <a:rPr sz="2200" spc="-45" dirty="0">
                <a:solidFill>
                  <a:srgbClr val="12284B"/>
                </a:solidFill>
                <a:latin typeface="Open Sans"/>
                <a:cs typeface="Open Sans"/>
              </a:rPr>
              <a:t>Assessment</a:t>
            </a:r>
            <a:r>
              <a:rPr sz="2200" spc="-85" dirty="0">
                <a:solidFill>
                  <a:srgbClr val="12284B"/>
                </a:solidFill>
                <a:latin typeface="Open Sans"/>
                <a:cs typeface="Open Sans"/>
              </a:rPr>
              <a:t> </a:t>
            </a:r>
            <a:r>
              <a:rPr sz="2200" spc="-45" dirty="0">
                <a:solidFill>
                  <a:srgbClr val="12284B"/>
                </a:solidFill>
                <a:latin typeface="Open Sans"/>
                <a:cs typeface="Open Sans"/>
              </a:rPr>
              <a:t>Institute</a:t>
            </a:r>
            <a:r>
              <a:rPr sz="2200" spc="-85" dirty="0">
                <a:solidFill>
                  <a:srgbClr val="12284B"/>
                </a:solidFill>
                <a:latin typeface="Open Sans"/>
                <a:cs typeface="Open Sans"/>
              </a:rPr>
              <a:t> </a:t>
            </a:r>
            <a:r>
              <a:rPr sz="2200" spc="-60" dirty="0">
                <a:solidFill>
                  <a:srgbClr val="12284B"/>
                </a:solidFill>
                <a:latin typeface="Open Sans"/>
                <a:cs typeface="Open Sans"/>
              </a:rPr>
              <a:t>(AAI)</a:t>
            </a:r>
            <a:r>
              <a:rPr sz="2200" spc="-85" dirty="0">
                <a:solidFill>
                  <a:srgbClr val="12284B"/>
                </a:solidFill>
                <a:latin typeface="Open Sans"/>
                <a:cs typeface="Open Sans"/>
              </a:rPr>
              <a:t> </a:t>
            </a:r>
            <a:r>
              <a:rPr sz="2200" spc="-10" dirty="0">
                <a:solidFill>
                  <a:srgbClr val="12284B"/>
                </a:solidFill>
                <a:latin typeface="Open Sans"/>
                <a:cs typeface="Open Sans"/>
              </a:rPr>
              <a:t>in</a:t>
            </a:r>
            <a:r>
              <a:rPr sz="2200" spc="-85" dirty="0">
                <a:solidFill>
                  <a:srgbClr val="12284B"/>
                </a:solidFill>
                <a:latin typeface="Open Sans"/>
                <a:cs typeface="Open Sans"/>
              </a:rPr>
              <a:t> </a:t>
            </a:r>
            <a:r>
              <a:rPr sz="2200" spc="-55" dirty="0">
                <a:solidFill>
                  <a:srgbClr val="12284B"/>
                </a:solidFill>
                <a:latin typeface="Open Sans"/>
                <a:cs typeface="Open Sans"/>
              </a:rPr>
              <a:t>partnership</a:t>
            </a:r>
            <a:r>
              <a:rPr sz="2200" spc="-85" dirty="0">
                <a:solidFill>
                  <a:srgbClr val="12284B"/>
                </a:solidFill>
                <a:latin typeface="Open Sans"/>
                <a:cs typeface="Open Sans"/>
              </a:rPr>
              <a:t> </a:t>
            </a:r>
            <a:r>
              <a:rPr sz="2200" spc="-65" dirty="0">
                <a:solidFill>
                  <a:srgbClr val="12284B"/>
                </a:solidFill>
                <a:latin typeface="Open Sans"/>
                <a:cs typeface="Open Sans"/>
              </a:rPr>
              <a:t>with</a:t>
            </a:r>
            <a:r>
              <a:rPr sz="2200" spc="-80" dirty="0">
                <a:solidFill>
                  <a:srgbClr val="12284B"/>
                </a:solidFill>
                <a:latin typeface="Open Sans"/>
                <a:cs typeface="Open Sans"/>
              </a:rPr>
              <a:t> </a:t>
            </a:r>
            <a:r>
              <a:rPr sz="2200" spc="-10" dirty="0">
                <a:solidFill>
                  <a:srgbClr val="12284B"/>
                </a:solidFill>
                <a:latin typeface="Open Sans"/>
                <a:cs typeface="Open Sans"/>
              </a:rPr>
              <a:t>the</a:t>
            </a:r>
            <a:r>
              <a:rPr sz="2200" spc="-85" dirty="0">
                <a:solidFill>
                  <a:srgbClr val="12284B"/>
                </a:solidFill>
                <a:latin typeface="Open Sans"/>
                <a:cs typeface="Open Sans"/>
              </a:rPr>
              <a:t> </a:t>
            </a:r>
            <a:r>
              <a:rPr sz="2200" spc="-10" dirty="0">
                <a:solidFill>
                  <a:srgbClr val="12284B"/>
                </a:solidFill>
                <a:latin typeface="Open Sans"/>
                <a:cs typeface="Open Sans"/>
              </a:rPr>
              <a:t>Kansas </a:t>
            </a:r>
            <a:r>
              <a:rPr sz="2200" spc="-25" dirty="0">
                <a:solidFill>
                  <a:srgbClr val="12284B"/>
                </a:solidFill>
                <a:latin typeface="Open Sans"/>
                <a:cs typeface="Open Sans"/>
              </a:rPr>
              <a:t>State</a:t>
            </a:r>
            <a:r>
              <a:rPr sz="2200" spc="-100" dirty="0">
                <a:solidFill>
                  <a:srgbClr val="12284B"/>
                </a:solidFill>
                <a:latin typeface="Open Sans"/>
                <a:cs typeface="Open Sans"/>
              </a:rPr>
              <a:t> </a:t>
            </a:r>
            <a:r>
              <a:rPr sz="2200" spc="-50" dirty="0">
                <a:solidFill>
                  <a:srgbClr val="12284B"/>
                </a:solidFill>
                <a:latin typeface="Open Sans"/>
                <a:cs typeface="Open Sans"/>
              </a:rPr>
              <a:t>Department</a:t>
            </a:r>
            <a:r>
              <a:rPr sz="2200" spc="-95" dirty="0">
                <a:solidFill>
                  <a:srgbClr val="12284B"/>
                </a:solidFill>
                <a:latin typeface="Open Sans"/>
                <a:cs typeface="Open Sans"/>
              </a:rPr>
              <a:t> </a:t>
            </a:r>
            <a:r>
              <a:rPr sz="2200" dirty="0">
                <a:solidFill>
                  <a:srgbClr val="12284B"/>
                </a:solidFill>
                <a:latin typeface="Open Sans"/>
                <a:cs typeface="Open Sans"/>
              </a:rPr>
              <a:t>of</a:t>
            </a:r>
            <a:r>
              <a:rPr sz="2200" spc="-95" dirty="0">
                <a:solidFill>
                  <a:srgbClr val="12284B"/>
                </a:solidFill>
                <a:latin typeface="Open Sans"/>
                <a:cs typeface="Open Sans"/>
              </a:rPr>
              <a:t> </a:t>
            </a:r>
            <a:r>
              <a:rPr sz="2200" spc="-40" dirty="0">
                <a:solidFill>
                  <a:srgbClr val="12284B"/>
                </a:solidFill>
                <a:latin typeface="Open Sans"/>
                <a:cs typeface="Open Sans"/>
              </a:rPr>
              <a:t>Education</a:t>
            </a:r>
            <a:r>
              <a:rPr sz="2200" spc="-95" dirty="0">
                <a:solidFill>
                  <a:srgbClr val="12284B"/>
                </a:solidFill>
                <a:latin typeface="Open Sans"/>
                <a:cs typeface="Open Sans"/>
              </a:rPr>
              <a:t> </a:t>
            </a:r>
            <a:r>
              <a:rPr sz="2200" spc="-35" dirty="0">
                <a:solidFill>
                  <a:srgbClr val="12284B"/>
                </a:solidFill>
                <a:latin typeface="Open Sans"/>
                <a:cs typeface="Open Sans"/>
              </a:rPr>
              <a:t>(KSDE)</a:t>
            </a:r>
            <a:r>
              <a:rPr sz="2200" spc="-100" dirty="0">
                <a:solidFill>
                  <a:srgbClr val="12284B"/>
                </a:solidFill>
                <a:latin typeface="Open Sans"/>
                <a:cs typeface="Open Sans"/>
              </a:rPr>
              <a:t> </a:t>
            </a:r>
            <a:r>
              <a:rPr sz="2200" spc="-45" dirty="0">
                <a:solidFill>
                  <a:srgbClr val="12284B"/>
                </a:solidFill>
                <a:latin typeface="Open Sans"/>
                <a:cs typeface="Open Sans"/>
              </a:rPr>
              <a:t>determined</a:t>
            </a:r>
            <a:r>
              <a:rPr sz="2200" spc="-95" dirty="0">
                <a:solidFill>
                  <a:srgbClr val="12284B"/>
                </a:solidFill>
                <a:latin typeface="Open Sans"/>
                <a:cs typeface="Open Sans"/>
              </a:rPr>
              <a:t> </a:t>
            </a:r>
            <a:r>
              <a:rPr sz="2200" spc="-10" dirty="0">
                <a:solidFill>
                  <a:srgbClr val="12284B"/>
                </a:solidFill>
                <a:latin typeface="Open Sans"/>
                <a:cs typeface="Open Sans"/>
              </a:rPr>
              <a:t>the</a:t>
            </a:r>
            <a:r>
              <a:rPr sz="2200" spc="-95" dirty="0">
                <a:solidFill>
                  <a:srgbClr val="12284B"/>
                </a:solidFill>
                <a:latin typeface="Open Sans"/>
                <a:cs typeface="Open Sans"/>
              </a:rPr>
              <a:t> </a:t>
            </a:r>
            <a:r>
              <a:rPr sz="2200" spc="-35" dirty="0">
                <a:solidFill>
                  <a:srgbClr val="12284B"/>
                </a:solidFill>
                <a:latin typeface="Open Sans"/>
                <a:cs typeface="Open Sans"/>
              </a:rPr>
              <a:t>content</a:t>
            </a:r>
            <a:r>
              <a:rPr sz="2200" spc="-95" dirty="0">
                <a:solidFill>
                  <a:srgbClr val="12284B"/>
                </a:solidFill>
                <a:latin typeface="Open Sans"/>
                <a:cs typeface="Open Sans"/>
              </a:rPr>
              <a:t> </a:t>
            </a:r>
            <a:r>
              <a:rPr sz="2200" dirty="0">
                <a:solidFill>
                  <a:srgbClr val="12284B"/>
                </a:solidFill>
                <a:latin typeface="Open Sans"/>
                <a:cs typeface="Open Sans"/>
              </a:rPr>
              <a:t>to</a:t>
            </a:r>
            <a:r>
              <a:rPr sz="2200" spc="-100" dirty="0">
                <a:solidFill>
                  <a:srgbClr val="12284B"/>
                </a:solidFill>
                <a:latin typeface="Open Sans"/>
                <a:cs typeface="Open Sans"/>
              </a:rPr>
              <a:t> </a:t>
            </a:r>
            <a:r>
              <a:rPr sz="2200" dirty="0">
                <a:solidFill>
                  <a:srgbClr val="12284B"/>
                </a:solidFill>
                <a:latin typeface="Open Sans"/>
                <a:cs typeface="Open Sans"/>
              </a:rPr>
              <a:t>be</a:t>
            </a:r>
            <a:r>
              <a:rPr sz="2200" spc="-95" dirty="0">
                <a:solidFill>
                  <a:srgbClr val="12284B"/>
                </a:solidFill>
                <a:latin typeface="Open Sans"/>
                <a:cs typeface="Open Sans"/>
              </a:rPr>
              <a:t> </a:t>
            </a:r>
            <a:r>
              <a:rPr sz="2200" spc="-10" dirty="0">
                <a:solidFill>
                  <a:srgbClr val="12284B"/>
                </a:solidFill>
                <a:latin typeface="Open Sans"/>
                <a:cs typeface="Open Sans"/>
              </a:rPr>
              <a:t>assessed </a:t>
            </a:r>
            <a:r>
              <a:rPr sz="2200" spc="-20" dirty="0">
                <a:solidFill>
                  <a:srgbClr val="12284B"/>
                </a:solidFill>
                <a:latin typeface="Open Sans"/>
                <a:cs typeface="Open Sans"/>
              </a:rPr>
              <a:t>by</a:t>
            </a:r>
            <a:r>
              <a:rPr sz="2200" spc="-105" dirty="0">
                <a:solidFill>
                  <a:srgbClr val="12284B"/>
                </a:solidFill>
                <a:latin typeface="Open Sans"/>
                <a:cs typeface="Open Sans"/>
              </a:rPr>
              <a:t> </a:t>
            </a:r>
            <a:r>
              <a:rPr sz="2200" spc="-50" dirty="0">
                <a:solidFill>
                  <a:srgbClr val="12284B"/>
                </a:solidFill>
                <a:latin typeface="Open Sans"/>
                <a:cs typeface="Open Sans"/>
              </a:rPr>
              <a:t>Kansas</a:t>
            </a:r>
            <a:r>
              <a:rPr sz="2200" spc="-90" dirty="0">
                <a:solidFill>
                  <a:srgbClr val="12284B"/>
                </a:solidFill>
                <a:latin typeface="Open Sans"/>
                <a:cs typeface="Open Sans"/>
              </a:rPr>
              <a:t> </a:t>
            </a:r>
            <a:r>
              <a:rPr sz="2200" spc="-45" dirty="0">
                <a:solidFill>
                  <a:srgbClr val="12284B"/>
                </a:solidFill>
                <a:latin typeface="Open Sans"/>
                <a:cs typeface="Open Sans"/>
              </a:rPr>
              <a:t>Assessment</a:t>
            </a:r>
            <a:r>
              <a:rPr sz="2200" spc="-90" dirty="0">
                <a:solidFill>
                  <a:srgbClr val="12284B"/>
                </a:solidFill>
                <a:latin typeface="Open Sans"/>
                <a:cs typeface="Open Sans"/>
              </a:rPr>
              <a:t> </a:t>
            </a:r>
            <a:r>
              <a:rPr sz="2200" spc="-65" dirty="0">
                <a:solidFill>
                  <a:srgbClr val="12284B"/>
                </a:solidFill>
                <a:latin typeface="Open Sans"/>
                <a:cs typeface="Open Sans"/>
              </a:rPr>
              <a:t>Program</a:t>
            </a:r>
            <a:r>
              <a:rPr sz="2200" spc="-80" dirty="0">
                <a:solidFill>
                  <a:srgbClr val="12284B"/>
                </a:solidFill>
                <a:latin typeface="Open Sans"/>
                <a:cs typeface="Open Sans"/>
              </a:rPr>
              <a:t> </a:t>
            </a:r>
            <a:r>
              <a:rPr sz="2200" spc="-60" dirty="0">
                <a:solidFill>
                  <a:srgbClr val="12284B"/>
                </a:solidFill>
                <a:latin typeface="Open Sans"/>
                <a:cs typeface="Open Sans"/>
              </a:rPr>
              <a:t>(KAP)</a:t>
            </a:r>
            <a:r>
              <a:rPr sz="2200" spc="-80" dirty="0">
                <a:solidFill>
                  <a:srgbClr val="12284B"/>
                </a:solidFill>
                <a:latin typeface="Open Sans"/>
                <a:cs typeface="Open Sans"/>
              </a:rPr>
              <a:t> </a:t>
            </a:r>
            <a:r>
              <a:rPr sz="2200" spc="-25" dirty="0">
                <a:solidFill>
                  <a:srgbClr val="12284B"/>
                </a:solidFill>
                <a:latin typeface="Open Sans"/>
                <a:cs typeface="Open Sans"/>
              </a:rPr>
              <a:t>tests</a:t>
            </a:r>
            <a:r>
              <a:rPr sz="2200" spc="-90" dirty="0">
                <a:solidFill>
                  <a:srgbClr val="12284B"/>
                </a:solidFill>
                <a:latin typeface="Open Sans"/>
                <a:cs typeface="Open Sans"/>
              </a:rPr>
              <a:t> </a:t>
            </a:r>
            <a:r>
              <a:rPr sz="2200" spc="-25" dirty="0">
                <a:solidFill>
                  <a:srgbClr val="12284B"/>
                </a:solidFill>
                <a:latin typeface="Open Sans"/>
                <a:cs typeface="Open Sans"/>
              </a:rPr>
              <a:t>for</a:t>
            </a:r>
            <a:r>
              <a:rPr sz="2200" spc="-90" dirty="0">
                <a:solidFill>
                  <a:srgbClr val="12284B"/>
                </a:solidFill>
                <a:latin typeface="Open Sans"/>
                <a:cs typeface="Open Sans"/>
              </a:rPr>
              <a:t> </a:t>
            </a:r>
            <a:r>
              <a:rPr sz="2200" spc="-10" dirty="0">
                <a:solidFill>
                  <a:srgbClr val="12284B"/>
                </a:solidFill>
                <a:latin typeface="Open Sans"/>
                <a:cs typeface="Open Sans"/>
              </a:rPr>
              <a:t>each</a:t>
            </a:r>
            <a:r>
              <a:rPr sz="2200" spc="-90" dirty="0">
                <a:solidFill>
                  <a:srgbClr val="12284B"/>
                </a:solidFill>
                <a:latin typeface="Open Sans"/>
                <a:cs typeface="Open Sans"/>
              </a:rPr>
              <a:t> </a:t>
            </a:r>
            <a:r>
              <a:rPr sz="2200" spc="-35" dirty="0">
                <a:solidFill>
                  <a:srgbClr val="12284B"/>
                </a:solidFill>
                <a:latin typeface="Open Sans"/>
                <a:cs typeface="Open Sans"/>
              </a:rPr>
              <a:t>subject</a:t>
            </a:r>
            <a:r>
              <a:rPr sz="2200" spc="-90" dirty="0">
                <a:solidFill>
                  <a:srgbClr val="12284B"/>
                </a:solidFill>
                <a:latin typeface="Open Sans"/>
                <a:cs typeface="Open Sans"/>
              </a:rPr>
              <a:t> </a:t>
            </a:r>
            <a:r>
              <a:rPr sz="2200" spc="-45" dirty="0">
                <a:solidFill>
                  <a:srgbClr val="12284B"/>
                </a:solidFill>
                <a:latin typeface="Open Sans"/>
                <a:cs typeface="Open Sans"/>
              </a:rPr>
              <a:t>area</a:t>
            </a:r>
            <a:r>
              <a:rPr sz="2200" spc="-85" dirty="0">
                <a:solidFill>
                  <a:srgbClr val="12284B"/>
                </a:solidFill>
                <a:latin typeface="Open Sans"/>
                <a:cs typeface="Open Sans"/>
              </a:rPr>
              <a:t> </a:t>
            </a:r>
            <a:r>
              <a:rPr sz="2200" spc="-20" dirty="0">
                <a:solidFill>
                  <a:srgbClr val="12284B"/>
                </a:solidFill>
                <a:latin typeface="Open Sans"/>
                <a:cs typeface="Open Sans"/>
              </a:rPr>
              <a:t>and</a:t>
            </a:r>
            <a:r>
              <a:rPr sz="2200" spc="-90" dirty="0">
                <a:solidFill>
                  <a:srgbClr val="12284B"/>
                </a:solidFill>
                <a:latin typeface="Open Sans"/>
                <a:cs typeface="Open Sans"/>
              </a:rPr>
              <a:t> </a:t>
            </a:r>
            <a:r>
              <a:rPr sz="2200" spc="-10" dirty="0">
                <a:solidFill>
                  <a:srgbClr val="12284B"/>
                </a:solidFill>
                <a:latin typeface="Open Sans"/>
                <a:cs typeface="Open Sans"/>
              </a:rPr>
              <a:t>speciﬁc grade.</a:t>
            </a:r>
            <a:endParaRPr sz="2200">
              <a:latin typeface="Open Sans"/>
              <a:cs typeface="Open Sans"/>
            </a:endParaRPr>
          </a:p>
          <a:p>
            <a:pPr marL="173355" marR="454025" indent="-161290">
              <a:lnSpc>
                <a:spcPct val="100000"/>
              </a:lnSpc>
              <a:spcBef>
                <a:spcPts val="1200"/>
              </a:spcBef>
              <a:buClr>
                <a:srgbClr val="005486"/>
              </a:buClr>
              <a:buFont typeface="Noto Sans"/>
              <a:buChar char="∙"/>
              <a:tabLst>
                <a:tab pos="173355" algn="l"/>
              </a:tabLst>
            </a:pPr>
            <a:r>
              <a:rPr sz="2200" spc="-20" dirty="0">
                <a:solidFill>
                  <a:srgbClr val="12284B"/>
                </a:solidFill>
                <a:latin typeface="Open Sans"/>
                <a:cs typeface="Open Sans"/>
              </a:rPr>
              <a:t>The</a:t>
            </a:r>
            <a:r>
              <a:rPr sz="2200" spc="-114" dirty="0">
                <a:solidFill>
                  <a:srgbClr val="12284B"/>
                </a:solidFill>
                <a:latin typeface="Open Sans"/>
                <a:cs typeface="Open Sans"/>
              </a:rPr>
              <a:t> </a:t>
            </a:r>
            <a:r>
              <a:rPr sz="2200" dirty="0">
                <a:solidFill>
                  <a:srgbClr val="12284B"/>
                </a:solidFill>
                <a:latin typeface="Open Sans"/>
                <a:cs typeface="Open Sans"/>
              </a:rPr>
              <a:t>2025</a:t>
            </a:r>
            <a:r>
              <a:rPr sz="2200" spc="-85" dirty="0">
                <a:solidFill>
                  <a:srgbClr val="12284B"/>
                </a:solidFill>
                <a:latin typeface="Open Sans"/>
                <a:cs typeface="Open Sans"/>
              </a:rPr>
              <a:t> </a:t>
            </a:r>
            <a:r>
              <a:rPr sz="2200" spc="-45" dirty="0">
                <a:solidFill>
                  <a:srgbClr val="12284B"/>
                </a:solidFill>
                <a:latin typeface="Open Sans"/>
                <a:cs typeface="Open Sans"/>
              </a:rPr>
              <a:t>English</a:t>
            </a:r>
            <a:r>
              <a:rPr sz="2200" spc="-90" dirty="0">
                <a:solidFill>
                  <a:srgbClr val="12284B"/>
                </a:solidFill>
                <a:latin typeface="Open Sans"/>
                <a:cs typeface="Open Sans"/>
              </a:rPr>
              <a:t> </a:t>
            </a:r>
            <a:r>
              <a:rPr sz="2200" spc="-55" dirty="0">
                <a:solidFill>
                  <a:srgbClr val="12284B"/>
                </a:solidFill>
                <a:latin typeface="Open Sans"/>
                <a:cs typeface="Open Sans"/>
              </a:rPr>
              <a:t>language</a:t>
            </a:r>
            <a:r>
              <a:rPr sz="2200" spc="-90" dirty="0">
                <a:solidFill>
                  <a:srgbClr val="12284B"/>
                </a:solidFill>
                <a:latin typeface="Open Sans"/>
                <a:cs typeface="Open Sans"/>
              </a:rPr>
              <a:t> </a:t>
            </a:r>
            <a:r>
              <a:rPr sz="2200" spc="-25" dirty="0">
                <a:solidFill>
                  <a:srgbClr val="12284B"/>
                </a:solidFill>
                <a:latin typeface="Open Sans"/>
                <a:cs typeface="Open Sans"/>
              </a:rPr>
              <a:t>arts</a:t>
            </a:r>
            <a:r>
              <a:rPr sz="2200" spc="-90" dirty="0">
                <a:solidFill>
                  <a:srgbClr val="12284B"/>
                </a:solidFill>
                <a:latin typeface="Open Sans"/>
                <a:cs typeface="Open Sans"/>
              </a:rPr>
              <a:t> </a:t>
            </a:r>
            <a:r>
              <a:rPr sz="2200" spc="-25" dirty="0">
                <a:solidFill>
                  <a:srgbClr val="12284B"/>
                </a:solidFill>
                <a:latin typeface="Open Sans"/>
                <a:cs typeface="Open Sans"/>
              </a:rPr>
              <a:t>(ELA)</a:t>
            </a:r>
            <a:r>
              <a:rPr sz="2200" spc="-90" dirty="0">
                <a:solidFill>
                  <a:srgbClr val="12284B"/>
                </a:solidFill>
                <a:latin typeface="Open Sans"/>
                <a:cs typeface="Open Sans"/>
              </a:rPr>
              <a:t> </a:t>
            </a:r>
            <a:r>
              <a:rPr sz="2200" spc="-75" dirty="0">
                <a:solidFill>
                  <a:srgbClr val="12284B"/>
                </a:solidFill>
                <a:latin typeface="Open Sans"/>
                <a:cs typeface="Open Sans"/>
              </a:rPr>
              <a:t>summative</a:t>
            </a:r>
            <a:r>
              <a:rPr sz="2200" spc="-65" dirty="0">
                <a:solidFill>
                  <a:srgbClr val="12284B"/>
                </a:solidFill>
                <a:latin typeface="Open Sans"/>
                <a:cs typeface="Open Sans"/>
              </a:rPr>
              <a:t> </a:t>
            </a:r>
            <a:r>
              <a:rPr sz="2200" spc="-45" dirty="0">
                <a:solidFill>
                  <a:srgbClr val="12284B"/>
                </a:solidFill>
                <a:latin typeface="Open Sans"/>
                <a:cs typeface="Open Sans"/>
              </a:rPr>
              <a:t>assessment</a:t>
            </a:r>
            <a:r>
              <a:rPr sz="2200" spc="-90" dirty="0">
                <a:solidFill>
                  <a:srgbClr val="12284B"/>
                </a:solidFill>
                <a:latin typeface="Open Sans"/>
                <a:cs typeface="Open Sans"/>
              </a:rPr>
              <a:t> </a:t>
            </a:r>
            <a:r>
              <a:rPr sz="2200" dirty="0">
                <a:solidFill>
                  <a:srgbClr val="12284B"/>
                </a:solidFill>
                <a:latin typeface="Open Sans"/>
                <a:cs typeface="Open Sans"/>
              </a:rPr>
              <a:t>is</a:t>
            </a:r>
            <a:r>
              <a:rPr sz="2200" spc="-90" dirty="0">
                <a:solidFill>
                  <a:srgbClr val="12284B"/>
                </a:solidFill>
                <a:latin typeface="Open Sans"/>
                <a:cs typeface="Open Sans"/>
              </a:rPr>
              <a:t> </a:t>
            </a:r>
            <a:r>
              <a:rPr sz="2200" spc="-45" dirty="0">
                <a:solidFill>
                  <a:srgbClr val="12284B"/>
                </a:solidFill>
                <a:latin typeface="Open Sans"/>
                <a:cs typeface="Open Sans"/>
              </a:rPr>
              <a:t>aligned</a:t>
            </a:r>
            <a:r>
              <a:rPr sz="2200" spc="-90" dirty="0">
                <a:solidFill>
                  <a:srgbClr val="12284B"/>
                </a:solidFill>
                <a:latin typeface="Open Sans"/>
                <a:cs typeface="Open Sans"/>
              </a:rPr>
              <a:t> </a:t>
            </a:r>
            <a:r>
              <a:rPr sz="2200" dirty="0">
                <a:solidFill>
                  <a:srgbClr val="12284B"/>
                </a:solidFill>
                <a:latin typeface="Open Sans"/>
                <a:cs typeface="Open Sans"/>
              </a:rPr>
              <a:t>to</a:t>
            </a:r>
            <a:r>
              <a:rPr sz="2200" spc="-90" dirty="0">
                <a:solidFill>
                  <a:srgbClr val="12284B"/>
                </a:solidFill>
                <a:latin typeface="Open Sans"/>
                <a:cs typeface="Open Sans"/>
              </a:rPr>
              <a:t> </a:t>
            </a:r>
            <a:r>
              <a:rPr sz="2200" spc="-25" dirty="0">
                <a:solidFill>
                  <a:srgbClr val="12284B"/>
                </a:solidFill>
                <a:latin typeface="Open Sans"/>
                <a:cs typeface="Open Sans"/>
              </a:rPr>
              <a:t>the </a:t>
            </a:r>
            <a:r>
              <a:rPr sz="2200" dirty="0">
                <a:solidFill>
                  <a:srgbClr val="12284B"/>
                </a:solidFill>
                <a:latin typeface="Open Sans"/>
                <a:cs typeface="Open Sans"/>
              </a:rPr>
              <a:t>2023</a:t>
            </a:r>
            <a:r>
              <a:rPr sz="2200" spc="-85" dirty="0">
                <a:solidFill>
                  <a:srgbClr val="12284B"/>
                </a:solidFill>
                <a:latin typeface="Open Sans"/>
                <a:cs typeface="Open Sans"/>
              </a:rPr>
              <a:t> </a:t>
            </a:r>
            <a:r>
              <a:rPr sz="2200" spc="-50" dirty="0">
                <a:solidFill>
                  <a:srgbClr val="12284B"/>
                </a:solidFill>
                <a:latin typeface="Open Sans"/>
                <a:cs typeface="Open Sans"/>
              </a:rPr>
              <a:t>Kansas</a:t>
            </a:r>
            <a:r>
              <a:rPr sz="2200" spc="-85" dirty="0">
                <a:solidFill>
                  <a:srgbClr val="12284B"/>
                </a:solidFill>
                <a:latin typeface="Open Sans"/>
                <a:cs typeface="Open Sans"/>
              </a:rPr>
              <a:t> </a:t>
            </a:r>
            <a:r>
              <a:rPr sz="2200" spc="-45" dirty="0">
                <a:solidFill>
                  <a:srgbClr val="12284B"/>
                </a:solidFill>
                <a:latin typeface="Open Sans"/>
                <a:cs typeface="Open Sans"/>
              </a:rPr>
              <a:t>Standards</a:t>
            </a:r>
            <a:r>
              <a:rPr sz="2200" spc="-85" dirty="0">
                <a:solidFill>
                  <a:srgbClr val="12284B"/>
                </a:solidFill>
                <a:latin typeface="Open Sans"/>
                <a:cs typeface="Open Sans"/>
              </a:rPr>
              <a:t> </a:t>
            </a:r>
            <a:r>
              <a:rPr sz="2200" spc="-20" dirty="0">
                <a:solidFill>
                  <a:srgbClr val="12284B"/>
                </a:solidFill>
                <a:latin typeface="Open Sans"/>
                <a:cs typeface="Open Sans"/>
              </a:rPr>
              <a:t>and</a:t>
            </a:r>
            <a:r>
              <a:rPr sz="2200" spc="-85" dirty="0">
                <a:solidFill>
                  <a:srgbClr val="12284B"/>
                </a:solidFill>
                <a:latin typeface="Open Sans"/>
                <a:cs typeface="Open Sans"/>
              </a:rPr>
              <a:t> </a:t>
            </a:r>
            <a:r>
              <a:rPr sz="2200" dirty="0">
                <a:solidFill>
                  <a:srgbClr val="12284B"/>
                </a:solidFill>
                <a:latin typeface="Open Sans"/>
                <a:cs typeface="Open Sans"/>
              </a:rPr>
              <a:t>2017</a:t>
            </a:r>
            <a:r>
              <a:rPr sz="2200" spc="-80" dirty="0">
                <a:solidFill>
                  <a:srgbClr val="12284B"/>
                </a:solidFill>
                <a:latin typeface="Open Sans"/>
                <a:cs typeface="Open Sans"/>
              </a:rPr>
              <a:t> </a:t>
            </a:r>
            <a:r>
              <a:rPr sz="2200" spc="-50" dirty="0">
                <a:solidFill>
                  <a:srgbClr val="12284B"/>
                </a:solidFill>
                <a:latin typeface="Open Sans"/>
                <a:cs typeface="Open Sans"/>
              </a:rPr>
              <a:t>Kansas</a:t>
            </a:r>
            <a:r>
              <a:rPr sz="2200" spc="-85" dirty="0">
                <a:solidFill>
                  <a:srgbClr val="12284B"/>
                </a:solidFill>
                <a:latin typeface="Open Sans"/>
                <a:cs typeface="Open Sans"/>
              </a:rPr>
              <a:t> </a:t>
            </a:r>
            <a:r>
              <a:rPr sz="2200" spc="-45" dirty="0">
                <a:solidFill>
                  <a:srgbClr val="12284B"/>
                </a:solidFill>
                <a:latin typeface="Open Sans"/>
                <a:cs typeface="Open Sans"/>
              </a:rPr>
              <a:t>Standards</a:t>
            </a:r>
            <a:r>
              <a:rPr sz="2200" spc="-85" dirty="0">
                <a:solidFill>
                  <a:srgbClr val="12284B"/>
                </a:solidFill>
                <a:latin typeface="Open Sans"/>
                <a:cs typeface="Open Sans"/>
              </a:rPr>
              <a:t> </a:t>
            </a:r>
            <a:r>
              <a:rPr sz="2200" spc="-25" dirty="0">
                <a:solidFill>
                  <a:srgbClr val="12284B"/>
                </a:solidFill>
                <a:latin typeface="Open Sans"/>
                <a:cs typeface="Open Sans"/>
              </a:rPr>
              <a:t>for</a:t>
            </a:r>
            <a:r>
              <a:rPr sz="2200" spc="-85" dirty="0">
                <a:solidFill>
                  <a:srgbClr val="12284B"/>
                </a:solidFill>
                <a:latin typeface="Open Sans"/>
                <a:cs typeface="Open Sans"/>
              </a:rPr>
              <a:t> </a:t>
            </a:r>
            <a:r>
              <a:rPr sz="2200" spc="-10" dirty="0">
                <a:solidFill>
                  <a:srgbClr val="12284B"/>
                </a:solidFill>
                <a:latin typeface="Open Sans"/>
                <a:cs typeface="Open Sans"/>
              </a:rPr>
              <a:t>Mathematics.</a:t>
            </a:r>
            <a:endParaRPr sz="2200">
              <a:latin typeface="Open Sans"/>
              <a:cs typeface="Open Sans"/>
            </a:endParaRPr>
          </a:p>
          <a:p>
            <a:pPr marL="173355" marR="165100" indent="-161290">
              <a:lnSpc>
                <a:spcPct val="100000"/>
              </a:lnSpc>
              <a:spcBef>
                <a:spcPts val="1200"/>
              </a:spcBef>
              <a:buClr>
                <a:srgbClr val="005486"/>
              </a:buClr>
              <a:buFont typeface="Noto Sans"/>
              <a:buChar char="∙"/>
              <a:tabLst>
                <a:tab pos="173355" algn="l"/>
              </a:tabLst>
            </a:pPr>
            <a:r>
              <a:rPr sz="2200" spc="-20" dirty="0">
                <a:solidFill>
                  <a:srgbClr val="12284B"/>
                </a:solidFill>
                <a:latin typeface="Open Sans"/>
                <a:cs typeface="Open Sans"/>
              </a:rPr>
              <a:t>The</a:t>
            </a:r>
            <a:r>
              <a:rPr sz="2200" spc="-110" dirty="0">
                <a:solidFill>
                  <a:srgbClr val="12284B"/>
                </a:solidFill>
                <a:latin typeface="Open Sans"/>
                <a:cs typeface="Open Sans"/>
              </a:rPr>
              <a:t> </a:t>
            </a:r>
            <a:r>
              <a:rPr sz="2200" dirty="0">
                <a:solidFill>
                  <a:srgbClr val="12284B"/>
                </a:solidFill>
                <a:latin typeface="Open Sans"/>
                <a:cs typeface="Open Sans"/>
              </a:rPr>
              <a:t>2025</a:t>
            </a:r>
            <a:r>
              <a:rPr sz="2200" spc="-90" dirty="0">
                <a:solidFill>
                  <a:srgbClr val="12284B"/>
                </a:solidFill>
                <a:latin typeface="Open Sans"/>
                <a:cs typeface="Open Sans"/>
              </a:rPr>
              <a:t> </a:t>
            </a:r>
            <a:r>
              <a:rPr sz="2200" spc="-25" dirty="0">
                <a:solidFill>
                  <a:srgbClr val="12284B"/>
                </a:solidFill>
                <a:latin typeface="Open Sans"/>
                <a:cs typeface="Open Sans"/>
              </a:rPr>
              <a:t>science</a:t>
            </a:r>
            <a:r>
              <a:rPr sz="2200" spc="-90" dirty="0">
                <a:solidFill>
                  <a:srgbClr val="12284B"/>
                </a:solidFill>
                <a:latin typeface="Open Sans"/>
                <a:cs typeface="Open Sans"/>
              </a:rPr>
              <a:t> </a:t>
            </a:r>
            <a:r>
              <a:rPr sz="2200" spc="-75" dirty="0">
                <a:solidFill>
                  <a:srgbClr val="12284B"/>
                </a:solidFill>
                <a:latin typeface="Open Sans"/>
                <a:cs typeface="Open Sans"/>
              </a:rPr>
              <a:t>summative</a:t>
            </a:r>
            <a:r>
              <a:rPr sz="2200" spc="-70" dirty="0">
                <a:solidFill>
                  <a:srgbClr val="12284B"/>
                </a:solidFill>
                <a:latin typeface="Open Sans"/>
                <a:cs typeface="Open Sans"/>
              </a:rPr>
              <a:t> </a:t>
            </a:r>
            <a:r>
              <a:rPr sz="2200" spc="-45" dirty="0">
                <a:solidFill>
                  <a:srgbClr val="12284B"/>
                </a:solidFill>
                <a:latin typeface="Open Sans"/>
                <a:cs typeface="Open Sans"/>
              </a:rPr>
              <a:t>assessment</a:t>
            </a:r>
            <a:r>
              <a:rPr sz="2200" spc="-85" dirty="0">
                <a:solidFill>
                  <a:srgbClr val="12284B"/>
                </a:solidFill>
                <a:latin typeface="Open Sans"/>
                <a:cs typeface="Open Sans"/>
              </a:rPr>
              <a:t> </a:t>
            </a:r>
            <a:r>
              <a:rPr sz="2200" dirty="0">
                <a:solidFill>
                  <a:srgbClr val="12284B"/>
                </a:solidFill>
                <a:latin typeface="Open Sans"/>
                <a:cs typeface="Open Sans"/>
              </a:rPr>
              <a:t>is</a:t>
            </a:r>
            <a:r>
              <a:rPr sz="2200" spc="-90" dirty="0">
                <a:solidFill>
                  <a:srgbClr val="12284B"/>
                </a:solidFill>
                <a:latin typeface="Open Sans"/>
                <a:cs typeface="Open Sans"/>
              </a:rPr>
              <a:t> </a:t>
            </a:r>
            <a:r>
              <a:rPr sz="2200" spc="-45" dirty="0">
                <a:solidFill>
                  <a:srgbClr val="12284B"/>
                </a:solidFill>
                <a:latin typeface="Open Sans"/>
                <a:cs typeface="Open Sans"/>
              </a:rPr>
              <a:t>aligned</a:t>
            </a:r>
            <a:r>
              <a:rPr sz="2200" spc="-90" dirty="0">
                <a:solidFill>
                  <a:srgbClr val="12284B"/>
                </a:solidFill>
                <a:latin typeface="Open Sans"/>
                <a:cs typeface="Open Sans"/>
              </a:rPr>
              <a:t> </a:t>
            </a:r>
            <a:r>
              <a:rPr sz="2200" dirty="0">
                <a:solidFill>
                  <a:srgbClr val="12284B"/>
                </a:solidFill>
                <a:latin typeface="Open Sans"/>
                <a:cs typeface="Open Sans"/>
              </a:rPr>
              <a:t>to</a:t>
            </a:r>
            <a:r>
              <a:rPr sz="2200" spc="-90" dirty="0">
                <a:solidFill>
                  <a:srgbClr val="12284B"/>
                </a:solidFill>
                <a:latin typeface="Open Sans"/>
                <a:cs typeface="Open Sans"/>
              </a:rPr>
              <a:t> </a:t>
            </a:r>
            <a:r>
              <a:rPr sz="2200" spc="-10" dirty="0">
                <a:solidFill>
                  <a:srgbClr val="12284B"/>
                </a:solidFill>
                <a:latin typeface="Open Sans"/>
                <a:cs typeface="Open Sans"/>
              </a:rPr>
              <a:t>the</a:t>
            </a:r>
            <a:r>
              <a:rPr sz="2200" spc="-90" dirty="0">
                <a:solidFill>
                  <a:srgbClr val="12284B"/>
                </a:solidFill>
                <a:latin typeface="Open Sans"/>
                <a:cs typeface="Open Sans"/>
              </a:rPr>
              <a:t> </a:t>
            </a:r>
            <a:r>
              <a:rPr sz="2200" dirty="0">
                <a:solidFill>
                  <a:srgbClr val="12284B"/>
                </a:solidFill>
                <a:latin typeface="Open Sans"/>
                <a:cs typeface="Open Sans"/>
              </a:rPr>
              <a:t>2013</a:t>
            </a:r>
            <a:r>
              <a:rPr sz="2200" spc="-85" dirty="0">
                <a:solidFill>
                  <a:srgbClr val="12284B"/>
                </a:solidFill>
                <a:latin typeface="Open Sans"/>
                <a:cs typeface="Open Sans"/>
              </a:rPr>
              <a:t> </a:t>
            </a:r>
            <a:r>
              <a:rPr sz="2200" spc="-50" dirty="0">
                <a:solidFill>
                  <a:srgbClr val="12284B"/>
                </a:solidFill>
                <a:latin typeface="Open Sans"/>
                <a:cs typeface="Open Sans"/>
              </a:rPr>
              <a:t>Kansas</a:t>
            </a:r>
            <a:r>
              <a:rPr sz="2200" spc="-90" dirty="0">
                <a:solidFill>
                  <a:srgbClr val="12284B"/>
                </a:solidFill>
                <a:latin typeface="Open Sans"/>
                <a:cs typeface="Open Sans"/>
              </a:rPr>
              <a:t> </a:t>
            </a:r>
            <a:r>
              <a:rPr sz="2200" spc="-10" dirty="0">
                <a:solidFill>
                  <a:srgbClr val="12284B"/>
                </a:solidFill>
                <a:latin typeface="Open Sans"/>
                <a:cs typeface="Open Sans"/>
              </a:rPr>
              <a:t>Science Standards.</a:t>
            </a:r>
            <a:endParaRPr sz="2200">
              <a:latin typeface="Open Sans"/>
              <a:cs typeface="Open Sans"/>
            </a:endParaRPr>
          </a:p>
          <a:p>
            <a:pPr marL="173355" indent="-160655">
              <a:lnSpc>
                <a:spcPct val="100000"/>
              </a:lnSpc>
              <a:spcBef>
                <a:spcPts val="1200"/>
              </a:spcBef>
              <a:buClr>
                <a:srgbClr val="005486"/>
              </a:buClr>
              <a:buFont typeface="Noto Sans"/>
              <a:buChar char="∙"/>
              <a:tabLst>
                <a:tab pos="173355" algn="l"/>
              </a:tabLst>
            </a:pPr>
            <a:r>
              <a:rPr sz="2200" spc="-20" dirty="0">
                <a:solidFill>
                  <a:srgbClr val="12284B"/>
                </a:solidFill>
                <a:latin typeface="Open Sans"/>
                <a:cs typeface="Open Sans"/>
              </a:rPr>
              <a:t>The</a:t>
            </a:r>
            <a:r>
              <a:rPr sz="2200" spc="-90" dirty="0">
                <a:solidFill>
                  <a:srgbClr val="12284B"/>
                </a:solidFill>
                <a:latin typeface="Open Sans"/>
                <a:cs typeface="Open Sans"/>
              </a:rPr>
              <a:t> </a:t>
            </a:r>
            <a:r>
              <a:rPr sz="2200" dirty="0">
                <a:solidFill>
                  <a:srgbClr val="12284B"/>
                </a:solidFill>
                <a:latin typeface="Open Sans"/>
                <a:cs typeface="Open Sans"/>
              </a:rPr>
              <a:t>2025</a:t>
            </a:r>
            <a:r>
              <a:rPr sz="2200" spc="-85" dirty="0">
                <a:solidFill>
                  <a:srgbClr val="12284B"/>
                </a:solidFill>
                <a:latin typeface="Open Sans"/>
                <a:cs typeface="Open Sans"/>
              </a:rPr>
              <a:t> </a:t>
            </a:r>
            <a:r>
              <a:rPr sz="2200" spc="-40" dirty="0">
                <a:solidFill>
                  <a:srgbClr val="12284B"/>
                </a:solidFill>
                <a:latin typeface="Open Sans"/>
                <a:cs typeface="Open Sans"/>
              </a:rPr>
              <a:t>KAP</a:t>
            </a:r>
            <a:r>
              <a:rPr sz="2200" spc="-90" dirty="0">
                <a:solidFill>
                  <a:srgbClr val="12284B"/>
                </a:solidFill>
                <a:latin typeface="Open Sans"/>
                <a:cs typeface="Open Sans"/>
              </a:rPr>
              <a:t> </a:t>
            </a:r>
            <a:r>
              <a:rPr sz="2200" spc="-45" dirty="0">
                <a:solidFill>
                  <a:srgbClr val="12284B"/>
                </a:solidFill>
                <a:latin typeface="Open Sans"/>
                <a:cs typeface="Open Sans"/>
              </a:rPr>
              <a:t>assessments</a:t>
            </a:r>
            <a:r>
              <a:rPr sz="2200" spc="-85" dirty="0">
                <a:solidFill>
                  <a:srgbClr val="12284B"/>
                </a:solidFill>
                <a:latin typeface="Open Sans"/>
                <a:cs typeface="Open Sans"/>
              </a:rPr>
              <a:t> </a:t>
            </a:r>
            <a:r>
              <a:rPr sz="2200" spc="-50" dirty="0">
                <a:solidFill>
                  <a:srgbClr val="12284B"/>
                </a:solidFill>
                <a:latin typeface="Open Sans"/>
                <a:cs typeface="Open Sans"/>
              </a:rPr>
              <a:t>have</a:t>
            </a:r>
            <a:r>
              <a:rPr sz="2200" spc="-85" dirty="0">
                <a:solidFill>
                  <a:srgbClr val="12284B"/>
                </a:solidFill>
                <a:latin typeface="Open Sans"/>
                <a:cs typeface="Open Sans"/>
              </a:rPr>
              <a:t> </a:t>
            </a:r>
            <a:r>
              <a:rPr sz="2200" spc="-45" dirty="0">
                <a:solidFill>
                  <a:srgbClr val="12284B"/>
                </a:solidFill>
                <a:latin typeface="Open Sans"/>
                <a:cs typeface="Open Sans"/>
              </a:rPr>
              <a:t>new</a:t>
            </a:r>
            <a:r>
              <a:rPr sz="2200" spc="-90" dirty="0">
                <a:solidFill>
                  <a:srgbClr val="12284B"/>
                </a:solidFill>
                <a:latin typeface="Open Sans"/>
                <a:cs typeface="Open Sans"/>
              </a:rPr>
              <a:t> </a:t>
            </a:r>
            <a:r>
              <a:rPr sz="2200" spc="-10" dirty="0">
                <a:solidFill>
                  <a:srgbClr val="12284B"/>
                </a:solidFill>
                <a:latin typeface="Open Sans"/>
                <a:cs typeface="Open Sans"/>
              </a:rPr>
              <a:t>blueprints.</a:t>
            </a:r>
            <a:endParaRPr sz="2200">
              <a:latin typeface="Open Sans"/>
              <a:cs typeface="Open Sans"/>
            </a:endParaRPr>
          </a:p>
          <a:p>
            <a:pPr marL="173355" marR="5080" indent="-161290">
              <a:lnSpc>
                <a:spcPct val="100000"/>
              </a:lnSpc>
              <a:spcBef>
                <a:spcPts val="1200"/>
              </a:spcBef>
              <a:buClr>
                <a:srgbClr val="005486"/>
              </a:buClr>
              <a:buFont typeface="Noto Sans"/>
              <a:buChar char="∙"/>
              <a:tabLst>
                <a:tab pos="173355" algn="l"/>
              </a:tabLst>
            </a:pPr>
            <a:r>
              <a:rPr sz="2200" spc="-40" dirty="0">
                <a:solidFill>
                  <a:srgbClr val="12284B"/>
                </a:solidFill>
                <a:latin typeface="Open Sans"/>
                <a:cs typeface="Open Sans"/>
              </a:rPr>
              <a:t>All</a:t>
            </a:r>
            <a:r>
              <a:rPr sz="2200" spc="-105" dirty="0">
                <a:solidFill>
                  <a:srgbClr val="12284B"/>
                </a:solidFill>
                <a:latin typeface="Open Sans"/>
                <a:cs typeface="Open Sans"/>
              </a:rPr>
              <a:t> </a:t>
            </a:r>
            <a:r>
              <a:rPr sz="2200" spc="-50" dirty="0">
                <a:solidFill>
                  <a:srgbClr val="12284B"/>
                </a:solidFill>
                <a:latin typeface="Open Sans"/>
                <a:cs typeface="Open Sans"/>
              </a:rPr>
              <a:t>items</a:t>
            </a:r>
            <a:r>
              <a:rPr sz="2200" spc="-85" dirty="0">
                <a:solidFill>
                  <a:srgbClr val="12284B"/>
                </a:solidFill>
                <a:latin typeface="Open Sans"/>
                <a:cs typeface="Open Sans"/>
              </a:rPr>
              <a:t> </a:t>
            </a:r>
            <a:r>
              <a:rPr sz="2200" dirty="0">
                <a:solidFill>
                  <a:srgbClr val="12284B"/>
                </a:solidFill>
                <a:latin typeface="Open Sans"/>
                <a:cs typeface="Open Sans"/>
              </a:rPr>
              <a:t>on</a:t>
            </a:r>
            <a:r>
              <a:rPr sz="2200" spc="-85" dirty="0">
                <a:solidFill>
                  <a:srgbClr val="12284B"/>
                </a:solidFill>
                <a:latin typeface="Open Sans"/>
                <a:cs typeface="Open Sans"/>
              </a:rPr>
              <a:t> </a:t>
            </a:r>
            <a:r>
              <a:rPr sz="2200" dirty="0">
                <a:solidFill>
                  <a:srgbClr val="12284B"/>
                </a:solidFill>
                <a:latin typeface="Open Sans"/>
                <a:cs typeface="Open Sans"/>
              </a:rPr>
              <a:t>2025</a:t>
            </a:r>
            <a:r>
              <a:rPr sz="2200" spc="-85" dirty="0">
                <a:solidFill>
                  <a:srgbClr val="12284B"/>
                </a:solidFill>
                <a:latin typeface="Open Sans"/>
                <a:cs typeface="Open Sans"/>
              </a:rPr>
              <a:t> </a:t>
            </a:r>
            <a:r>
              <a:rPr sz="2200" spc="-40" dirty="0">
                <a:solidFill>
                  <a:srgbClr val="12284B"/>
                </a:solidFill>
                <a:latin typeface="Open Sans"/>
                <a:cs typeface="Open Sans"/>
              </a:rPr>
              <a:t>KAP</a:t>
            </a:r>
            <a:r>
              <a:rPr sz="2200" spc="-85" dirty="0">
                <a:solidFill>
                  <a:srgbClr val="12284B"/>
                </a:solidFill>
                <a:latin typeface="Open Sans"/>
                <a:cs typeface="Open Sans"/>
              </a:rPr>
              <a:t> </a:t>
            </a:r>
            <a:r>
              <a:rPr sz="2200" spc="-45" dirty="0">
                <a:solidFill>
                  <a:srgbClr val="12284B"/>
                </a:solidFill>
                <a:latin typeface="Open Sans"/>
                <a:cs typeface="Open Sans"/>
              </a:rPr>
              <a:t>assessments</a:t>
            </a:r>
            <a:r>
              <a:rPr sz="2200" spc="-85" dirty="0">
                <a:solidFill>
                  <a:srgbClr val="12284B"/>
                </a:solidFill>
                <a:latin typeface="Open Sans"/>
                <a:cs typeface="Open Sans"/>
              </a:rPr>
              <a:t> </a:t>
            </a:r>
            <a:r>
              <a:rPr sz="2200" spc="-50" dirty="0">
                <a:solidFill>
                  <a:srgbClr val="12284B"/>
                </a:solidFill>
                <a:latin typeface="Open Sans"/>
                <a:cs typeface="Open Sans"/>
              </a:rPr>
              <a:t>were</a:t>
            </a:r>
            <a:r>
              <a:rPr sz="2200" spc="-85" dirty="0">
                <a:solidFill>
                  <a:srgbClr val="12284B"/>
                </a:solidFill>
                <a:latin typeface="Open Sans"/>
                <a:cs typeface="Open Sans"/>
              </a:rPr>
              <a:t> </a:t>
            </a:r>
            <a:r>
              <a:rPr sz="2200" spc="-80" dirty="0">
                <a:solidFill>
                  <a:srgbClr val="12284B"/>
                </a:solidFill>
                <a:latin typeface="Open Sans"/>
                <a:cs typeface="Open Sans"/>
              </a:rPr>
              <a:t>newly</a:t>
            </a:r>
            <a:r>
              <a:rPr sz="2200" spc="-65" dirty="0">
                <a:solidFill>
                  <a:srgbClr val="12284B"/>
                </a:solidFill>
                <a:latin typeface="Open Sans"/>
                <a:cs typeface="Open Sans"/>
              </a:rPr>
              <a:t> </a:t>
            </a:r>
            <a:r>
              <a:rPr sz="2200" spc="-45" dirty="0">
                <a:solidFill>
                  <a:srgbClr val="12284B"/>
                </a:solidFill>
                <a:latin typeface="Open Sans"/>
                <a:cs typeface="Open Sans"/>
              </a:rPr>
              <a:t>developed</a:t>
            </a:r>
            <a:r>
              <a:rPr sz="2200" spc="-80" dirty="0">
                <a:solidFill>
                  <a:srgbClr val="12284B"/>
                </a:solidFill>
                <a:latin typeface="Open Sans"/>
                <a:cs typeface="Open Sans"/>
              </a:rPr>
              <a:t> </a:t>
            </a:r>
            <a:r>
              <a:rPr sz="2200" spc="-20" dirty="0">
                <a:solidFill>
                  <a:srgbClr val="12284B"/>
                </a:solidFill>
                <a:latin typeface="Open Sans"/>
                <a:cs typeface="Open Sans"/>
              </a:rPr>
              <a:t>and</a:t>
            </a:r>
            <a:r>
              <a:rPr sz="2200" spc="-85" dirty="0">
                <a:solidFill>
                  <a:srgbClr val="12284B"/>
                </a:solidFill>
                <a:latin typeface="Open Sans"/>
                <a:cs typeface="Open Sans"/>
              </a:rPr>
              <a:t> </a:t>
            </a:r>
            <a:r>
              <a:rPr sz="2200" spc="-45" dirty="0">
                <a:solidFill>
                  <a:srgbClr val="12284B"/>
                </a:solidFill>
                <a:latin typeface="Open Sans"/>
                <a:cs typeface="Open Sans"/>
              </a:rPr>
              <a:t>aligned</a:t>
            </a:r>
            <a:r>
              <a:rPr sz="2200" spc="-85" dirty="0">
                <a:solidFill>
                  <a:srgbClr val="12284B"/>
                </a:solidFill>
                <a:latin typeface="Open Sans"/>
                <a:cs typeface="Open Sans"/>
              </a:rPr>
              <a:t> </a:t>
            </a:r>
            <a:r>
              <a:rPr sz="2200" dirty="0">
                <a:solidFill>
                  <a:srgbClr val="12284B"/>
                </a:solidFill>
                <a:latin typeface="Open Sans"/>
                <a:cs typeface="Open Sans"/>
              </a:rPr>
              <a:t>to</a:t>
            </a:r>
            <a:r>
              <a:rPr sz="2200" spc="-85" dirty="0">
                <a:solidFill>
                  <a:srgbClr val="12284B"/>
                </a:solidFill>
                <a:latin typeface="Open Sans"/>
                <a:cs typeface="Open Sans"/>
              </a:rPr>
              <a:t> </a:t>
            </a:r>
            <a:r>
              <a:rPr sz="2200" spc="-10" dirty="0">
                <a:solidFill>
                  <a:srgbClr val="12284B"/>
                </a:solidFill>
                <a:latin typeface="Open Sans"/>
                <a:cs typeface="Open Sans"/>
              </a:rPr>
              <a:t>Kansas Standards.</a:t>
            </a:r>
            <a:endParaRPr sz="2200">
              <a:latin typeface="Open Sans"/>
              <a:cs typeface="Open Sans"/>
            </a:endParaRPr>
          </a:p>
        </p:txBody>
      </p:sp>
      <p:sp>
        <p:nvSpPr>
          <p:cNvPr id="3" name="object 3"/>
          <p:cNvSpPr txBox="1">
            <a:spLocks noGrp="1"/>
          </p:cNvSpPr>
          <p:nvPr>
            <p:ph type="title"/>
          </p:nvPr>
        </p:nvSpPr>
        <p:spPr>
          <a:prstGeom prst="rect">
            <a:avLst/>
          </a:prstGeom>
        </p:spPr>
        <p:txBody>
          <a:bodyPr vert="horz" wrap="square" lIns="0" tIns="83537" rIns="0" bIns="0" rtlCol="0">
            <a:spAutoFit/>
          </a:bodyPr>
          <a:lstStyle/>
          <a:p>
            <a:pPr marL="321945">
              <a:lnSpc>
                <a:spcPct val="100000"/>
              </a:lnSpc>
              <a:spcBef>
                <a:spcPts val="100"/>
              </a:spcBef>
            </a:pPr>
            <a:r>
              <a:rPr spc="-110" dirty="0">
                <a:solidFill>
                  <a:srgbClr val="12284B"/>
                </a:solidFill>
              </a:rPr>
              <a:t>Overview</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31845" y="1684338"/>
          <a:ext cx="10031729" cy="4239895"/>
        </p:xfrm>
        <a:graphic>
          <a:graphicData uri="http://schemas.openxmlformats.org/drawingml/2006/table">
            <a:tbl>
              <a:tblPr firstRow="1" bandRow="1">
                <a:tableStyleId>{2D5ABB26-0587-4C30-8999-92F81FD0307C}</a:tableStyleId>
              </a:tblPr>
              <a:tblGrid>
                <a:gridCol w="3886835">
                  <a:extLst>
                    <a:ext uri="{9D8B030D-6E8A-4147-A177-3AD203B41FA5}">
                      <a16:colId xmlns:a16="http://schemas.microsoft.com/office/drawing/2014/main" val="20000"/>
                    </a:ext>
                  </a:extLst>
                </a:gridCol>
                <a:gridCol w="3352799">
                  <a:extLst>
                    <a:ext uri="{9D8B030D-6E8A-4147-A177-3AD203B41FA5}">
                      <a16:colId xmlns:a16="http://schemas.microsoft.com/office/drawing/2014/main" val="20001"/>
                    </a:ext>
                  </a:extLst>
                </a:gridCol>
                <a:gridCol w="2792095">
                  <a:extLst>
                    <a:ext uri="{9D8B030D-6E8A-4147-A177-3AD203B41FA5}">
                      <a16:colId xmlns:a16="http://schemas.microsoft.com/office/drawing/2014/main" val="20002"/>
                    </a:ext>
                  </a:extLst>
                </a:gridCol>
              </a:tblGrid>
              <a:tr h="353060">
                <a:tc>
                  <a:txBody>
                    <a:bodyPr/>
                    <a:lstStyle/>
                    <a:p>
                      <a:pPr algn="ctr">
                        <a:lnSpc>
                          <a:spcPct val="100000"/>
                        </a:lnSpc>
                        <a:spcBef>
                          <a:spcPts val="495"/>
                        </a:spcBef>
                      </a:pPr>
                      <a:r>
                        <a:rPr sz="1400" b="1" spc="-10" dirty="0">
                          <a:solidFill>
                            <a:srgbClr val="FFFFFF"/>
                          </a:solidFill>
                          <a:latin typeface="Times New Roman"/>
                          <a:cs typeface="Times New Roman"/>
                        </a:rPr>
                        <a:t>Milestone</a:t>
                      </a:r>
                      <a:endParaRPr sz="1400">
                        <a:latin typeface="Times New Roman"/>
                        <a:cs typeface="Times New Roman"/>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587"/>
                    </a:solidFill>
                  </a:tcPr>
                </a:tc>
                <a:tc>
                  <a:txBody>
                    <a:bodyPr/>
                    <a:lstStyle/>
                    <a:p>
                      <a:pPr algn="ctr">
                        <a:lnSpc>
                          <a:spcPct val="100000"/>
                        </a:lnSpc>
                        <a:spcBef>
                          <a:spcPts val="495"/>
                        </a:spcBef>
                      </a:pPr>
                      <a:r>
                        <a:rPr sz="1400" b="1" spc="-20" dirty="0">
                          <a:solidFill>
                            <a:srgbClr val="FFFFFF"/>
                          </a:solidFill>
                          <a:latin typeface="Times New Roman"/>
                          <a:cs typeface="Times New Roman"/>
                        </a:rPr>
                        <a:t>Date</a:t>
                      </a:r>
                      <a:endParaRPr sz="1400">
                        <a:latin typeface="Times New Roman"/>
                        <a:cs typeface="Times New Roman"/>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587"/>
                    </a:solidFill>
                  </a:tcPr>
                </a:tc>
                <a:tc>
                  <a:txBody>
                    <a:bodyPr/>
                    <a:lstStyle/>
                    <a:p>
                      <a:pPr algn="ctr">
                        <a:lnSpc>
                          <a:spcPct val="100000"/>
                        </a:lnSpc>
                        <a:spcBef>
                          <a:spcPts val="625"/>
                        </a:spcBef>
                      </a:pPr>
                      <a:r>
                        <a:rPr sz="1200" b="1" spc="-20" dirty="0">
                          <a:solidFill>
                            <a:srgbClr val="FFFFFF"/>
                          </a:solidFill>
                          <a:latin typeface="Times New Roman"/>
                          <a:cs typeface="Times New Roman"/>
                        </a:rPr>
                        <a:t>Note</a:t>
                      </a:r>
                      <a:endParaRPr sz="1200">
                        <a:latin typeface="Times New Roman"/>
                        <a:cs typeface="Times New Roman"/>
                      </a:endParaRPr>
                    </a:p>
                  </a:txBody>
                  <a:tcPr marL="0" marR="0" marT="793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587"/>
                    </a:solidFill>
                  </a:tcPr>
                </a:tc>
                <a:extLst>
                  <a:ext uri="{0D108BD9-81ED-4DB2-BD59-A6C34878D82A}">
                    <a16:rowId xmlns:a16="http://schemas.microsoft.com/office/drawing/2014/main" val="10000"/>
                  </a:ext>
                </a:extLst>
              </a:tr>
              <a:tr h="353060">
                <a:tc>
                  <a:txBody>
                    <a:bodyPr/>
                    <a:lstStyle/>
                    <a:p>
                      <a:pPr marL="88265">
                        <a:lnSpc>
                          <a:spcPct val="100000"/>
                        </a:lnSpc>
                        <a:spcBef>
                          <a:spcPts val="495"/>
                        </a:spcBef>
                      </a:pPr>
                      <a:r>
                        <a:rPr sz="1400" b="1" dirty="0">
                          <a:solidFill>
                            <a:srgbClr val="FFFFFF"/>
                          </a:solidFill>
                          <a:latin typeface="Times New Roman"/>
                          <a:cs typeface="Times New Roman"/>
                        </a:rPr>
                        <a:t>Blueprint </a:t>
                      </a:r>
                      <a:r>
                        <a:rPr sz="1400" b="1" spc="-10" dirty="0">
                          <a:solidFill>
                            <a:srgbClr val="FFFFFF"/>
                          </a:solidFill>
                          <a:latin typeface="Times New Roman"/>
                          <a:cs typeface="Times New Roman"/>
                        </a:rPr>
                        <a:t>development</a:t>
                      </a:r>
                      <a:endParaRPr sz="1400">
                        <a:latin typeface="Times New Roman"/>
                        <a:cs typeface="Times New Roman"/>
                      </a:endParaRPr>
                    </a:p>
                  </a:txBody>
                  <a:tcPr marL="0" marR="0" marT="628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5587"/>
                    </a:solidFill>
                  </a:tcPr>
                </a:tc>
                <a:tc>
                  <a:txBody>
                    <a:bodyPr/>
                    <a:lstStyle/>
                    <a:p>
                      <a:pPr algn="ctr">
                        <a:lnSpc>
                          <a:spcPct val="100000"/>
                        </a:lnSpc>
                        <a:spcBef>
                          <a:spcPts val="495"/>
                        </a:spcBef>
                      </a:pPr>
                      <a:r>
                        <a:rPr sz="1400" dirty="0">
                          <a:solidFill>
                            <a:srgbClr val="12284C"/>
                          </a:solidFill>
                          <a:latin typeface="Times New Roman"/>
                          <a:cs typeface="Times New Roman"/>
                        </a:rPr>
                        <a:t>2020-</a:t>
                      </a:r>
                      <a:r>
                        <a:rPr sz="1400" spc="-20" dirty="0">
                          <a:solidFill>
                            <a:srgbClr val="12284C"/>
                          </a:solidFill>
                          <a:latin typeface="Times New Roman"/>
                          <a:cs typeface="Times New Roman"/>
                        </a:rPr>
                        <a:t>2022</a:t>
                      </a:r>
                      <a:endParaRPr sz="1400">
                        <a:latin typeface="Times New Roman"/>
                        <a:cs typeface="Times New Roman"/>
                      </a:endParaRPr>
                    </a:p>
                  </a:txBody>
                  <a:tcPr marL="0" marR="0" marT="628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F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FF"/>
                    </a:solidFill>
                  </a:tcPr>
                </a:tc>
                <a:extLst>
                  <a:ext uri="{0D108BD9-81ED-4DB2-BD59-A6C34878D82A}">
                    <a16:rowId xmlns:a16="http://schemas.microsoft.com/office/drawing/2014/main" val="10001"/>
                  </a:ext>
                </a:extLst>
              </a:tr>
              <a:tr h="353060">
                <a:tc>
                  <a:txBody>
                    <a:bodyPr/>
                    <a:lstStyle/>
                    <a:p>
                      <a:pPr marL="88265">
                        <a:lnSpc>
                          <a:spcPct val="100000"/>
                        </a:lnSpc>
                        <a:spcBef>
                          <a:spcPts val="495"/>
                        </a:spcBef>
                      </a:pPr>
                      <a:r>
                        <a:rPr sz="1400" b="1" dirty="0">
                          <a:solidFill>
                            <a:srgbClr val="FFFFFF"/>
                          </a:solidFill>
                          <a:latin typeface="Times New Roman"/>
                          <a:cs typeface="Times New Roman"/>
                        </a:rPr>
                        <a:t>Passage</a:t>
                      </a:r>
                      <a:r>
                        <a:rPr sz="1400" b="1" spc="-35" dirty="0">
                          <a:solidFill>
                            <a:srgbClr val="FFFFFF"/>
                          </a:solidFill>
                          <a:latin typeface="Times New Roman"/>
                          <a:cs typeface="Times New Roman"/>
                        </a:rPr>
                        <a:t> </a:t>
                      </a:r>
                      <a:r>
                        <a:rPr sz="1400" b="1" dirty="0">
                          <a:solidFill>
                            <a:srgbClr val="FFFFFF"/>
                          </a:solidFill>
                          <a:latin typeface="Times New Roman"/>
                          <a:cs typeface="Times New Roman"/>
                        </a:rPr>
                        <a:t>and</a:t>
                      </a:r>
                      <a:r>
                        <a:rPr sz="1400" b="1" spc="-35" dirty="0">
                          <a:solidFill>
                            <a:srgbClr val="FFFFFF"/>
                          </a:solidFill>
                          <a:latin typeface="Times New Roman"/>
                          <a:cs typeface="Times New Roman"/>
                        </a:rPr>
                        <a:t> </a:t>
                      </a:r>
                      <a:r>
                        <a:rPr sz="1400" b="1" dirty="0">
                          <a:solidFill>
                            <a:srgbClr val="FFFFFF"/>
                          </a:solidFill>
                          <a:latin typeface="Times New Roman"/>
                          <a:cs typeface="Times New Roman"/>
                        </a:rPr>
                        <a:t>item</a:t>
                      </a:r>
                      <a:r>
                        <a:rPr sz="1400" b="1" spc="-30" dirty="0">
                          <a:solidFill>
                            <a:srgbClr val="FFFFFF"/>
                          </a:solidFill>
                          <a:latin typeface="Times New Roman"/>
                          <a:cs typeface="Times New Roman"/>
                        </a:rPr>
                        <a:t> </a:t>
                      </a:r>
                      <a:r>
                        <a:rPr sz="1400" b="1" spc="-10" dirty="0">
                          <a:solidFill>
                            <a:srgbClr val="FFFFFF"/>
                          </a:solidFill>
                          <a:latin typeface="Times New Roman"/>
                          <a:cs typeface="Times New Roman"/>
                        </a:rPr>
                        <a:t>development</a:t>
                      </a:r>
                      <a:endParaRPr sz="1400">
                        <a:latin typeface="Times New Roman"/>
                        <a:cs typeface="Times New Roman"/>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5587"/>
                    </a:solidFill>
                  </a:tcPr>
                </a:tc>
                <a:tc>
                  <a:txBody>
                    <a:bodyPr/>
                    <a:lstStyle/>
                    <a:p>
                      <a:pPr algn="ctr">
                        <a:lnSpc>
                          <a:spcPct val="100000"/>
                        </a:lnSpc>
                        <a:spcBef>
                          <a:spcPts val="495"/>
                        </a:spcBef>
                      </a:pPr>
                      <a:r>
                        <a:rPr sz="1400" dirty="0">
                          <a:solidFill>
                            <a:srgbClr val="12284C"/>
                          </a:solidFill>
                          <a:latin typeface="Times New Roman"/>
                          <a:cs typeface="Times New Roman"/>
                        </a:rPr>
                        <a:t>2021-</a:t>
                      </a:r>
                      <a:r>
                        <a:rPr sz="1400" spc="-20" dirty="0">
                          <a:solidFill>
                            <a:srgbClr val="12284C"/>
                          </a:solidFill>
                          <a:latin typeface="Times New Roman"/>
                          <a:cs typeface="Times New Roman"/>
                        </a:rPr>
                        <a:t>2023</a:t>
                      </a:r>
                      <a:endParaRPr sz="1400">
                        <a:latin typeface="Times New Roman"/>
                        <a:cs typeface="Times New Roman"/>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9ED"/>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9ED"/>
                    </a:solidFill>
                  </a:tcPr>
                </a:tc>
                <a:extLst>
                  <a:ext uri="{0D108BD9-81ED-4DB2-BD59-A6C34878D82A}">
                    <a16:rowId xmlns:a16="http://schemas.microsoft.com/office/drawing/2014/main" val="10002"/>
                  </a:ext>
                </a:extLst>
              </a:tr>
              <a:tr h="1414145">
                <a:tc>
                  <a:txBody>
                    <a:bodyPr/>
                    <a:lstStyle/>
                    <a:p>
                      <a:pPr>
                        <a:lnSpc>
                          <a:spcPct val="100000"/>
                        </a:lnSpc>
                      </a:pPr>
                      <a:endParaRPr sz="1400">
                        <a:latin typeface="Times New Roman"/>
                        <a:cs typeface="Times New Roman"/>
                      </a:endParaRPr>
                    </a:p>
                    <a:p>
                      <a:pPr>
                        <a:lnSpc>
                          <a:spcPct val="100000"/>
                        </a:lnSpc>
                        <a:spcBef>
                          <a:spcPts val="1450"/>
                        </a:spcBef>
                      </a:pPr>
                      <a:endParaRPr sz="1400">
                        <a:latin typeface="Times New Roman"/>
                        <a:cs typeface="Times New Roman"/>
                      </a:endParaRPr>
                    </a:p>
                    <a:p>
                      <a:pPr marL="88265">
                        <a:lnSpc>
                          <a:spcPct val="100000"/>
                        </a:lnSpc>
                      </a:pPr>
                      <a:r>
                        <a:rPr sz="1400" b="1" spc="-10" dirty="0">
                          <a:solidFill>
                            <a:srgbClr val="FFFFFF"/>
                          </a:solidFill>
                          <a:latin typeface="Times New Roman"/>
                          <a:cs typeface="Times New Roman"/>
                        </a:rPr>
                        <a:t>Field-</a:t>
                      </a:r>
                      <a:r>
                        <a:rPr sz="1400" b="1" dirty="0">
                          <a:solidFill>
                            <a:srgbClr val="FFFFFF"/>
                          </a:solidFill>
                          <a:latin typeface="Times New Roman"/>
                          <a:cs typeface="Times New Roman"/>
                        </a:rPr>
                        <a:t>tested</a:t>
                      </a:r>
                      <a:r>
                        <a:rPr sz="1400" b="1" spc="-10" dirty="0">
                          <a:solidFill>
                            <a:srgbClr val="FFFFFF"/>
                          </a:solidFill>
                          <a:latin typeface="Times New Roman"/>
                          <a:cs typeface="Times New Roman"/>
                        </a:rPr>
                        <a:t> items</a:t>
                      </a: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5587"/>
                    </a:solidFill>
                  </a:tcPr>
                </a:tc>
                <a:tc>
                  <a:txBody>
                    <a:bodyPr/>
                    <a:lstStyle/>
                    <a:p>
                      <a:pPr>
                        <a:lnSpc>
                          <a:spcPct val="100000"/>
                        </a:lnSpc>
                      </a:pPr>
                      <a:endParaRPr sz="1400">
                        <a:latin typeface="Times New Roman"/>
                        <a:cs typeface="Times New Roman"/>
                      </a:endParaRPr>
                    </a:p>
                    <a:p>
                      <a:pPr>
                        <a:lnSpc>
                          <a:spcPct val="100000"/>
                        </a:lnSpc>
                        <a:spcBef>
                          <a:spcPts val="1450"/>
                        </a:spcBef>
                      </a:pPr>
                      <a:endParaRPr sz="1400">
                        <a:latin typeface="Times New Roman"/>
                        <a:cs typeface="Times New Roman"/>
                      </a:endParaRPr>
                    </a:p>
                    <a:p>
                      <a:pPr marL="1270" algn="ctr">
                        <a:lnSpc>
                          <a:spcPct val="100000"/>
                        </a:lnSpc>
                      </a:pPr>
                      <a:r>
                        <a:rPr sz="1400" dirty="0">
                          <a:solidFill>
                            <a:srgbClr val="12284C"/>
                          </a:solidFill>
                          <a:latin typeface="Times New Roman"/>
                          <a:cs typeface="Times New Roman"/>
                        </a:rPr>
                        <a:t>Spring 2022, Spring 2023, Spring </a:t>
                      </a:r>
                      <a:r>
                        <a:rPr sz="1400" spc="-20" dirty="0">
                          <a:solidFill>
                            <a:srgbClr val="12284C"/>
                          </a:solidFill>
                          <a:latin typeface="Times New Roman"/>
                          <a:cs typeface="Times New Roman"/>
                        </a:rPr>
                        <a:t>2024</a:t>
                      </a: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FF"/>
                    </a:solidFill>
                  </a:tcPr>
                </a:tc>
                <a:tc>
                  <a:txBody>
                    <a:bodyPr/>
                    <a:lstStyle/>
                    <a:p>
                      <a:pPr>
                        <a:lnSpc>
                          <a:spcPct val="100000"/>
                        </a:lnSpc>
                      </a:pPr>
                      <a:endParaRPr sz="1200">
                        <a:latin typeface="Times New Roman"/>
                        <a:cs typeface="Times New Roman"/>
                      </a:endParaRPr>
                    </a:p>
                    <a:p>
                      <a:pPr>
                        <a:lnSpc>
                          <a:spcPct val="100000"/>
                        </a:lnSpc>
                        <a:spcBef>
                          <a:spcPts val="1320"/>
                        </a:spcBef>
                      </a:pPr>
                      <a:endParaRPr sz="1200">
                        <a:latin typeface="Times New Roman"/>
                        <a:cs typeface="Times New Roman"/>
                      </a:endParaRPr>
                    </a:p>
                    <a:p>
                      <a:pPr marR="97790">
                        <a:lnSpc>
                          <a:spcPct val="100000"/>
                        </a:lnSpc>
                      </a:pPr>
                      <a:r>
                        <a:rPr sz="1200" dirty="0">
                          <a:solidFill>
                            <a:srgbClr val="12284C"/>
                          </a:solidFill>
                          <a:latin typeface="Times New Roman"/>
                          <a:cs typeface="Times New Roman"/>
                        </a:rPr>
                        <a:t>Newly</a:t>
                      </a:r>
                      <a:r>
                        <a:rPr sz="1200" spc="-35" dirty="0">
                          <a:solidFill>
                            <a:srgbClr val="12284C"/>
                          </a:solidFill>
                          <a:latin typeface="Times New Roman"/>
                          <a:cs typeface="Times New Roman"/>
                        </a:rPr>
                        <a:t> </a:t>
                      </a:r>
                      <a:r>
                        <a:rPr sz="1200" dirty="0">
                          <a:solidFill>
                            <a:srgbClr val="12284C"/>
                          </a:solidFill>
                          <a:latin typeface="Times New Roman"/>
                          <a:cs typeface="Times New Roman"/>
                        </a:rPr>
                        <a:t>developed</a:t>
                      </a:r>
                      <a:r>
                        <a:rPr sz="1200" spc="-30" dirty="0">
                          <a:solidFill>
                            <a:srgbClr val="12284C"/>
                          </a:solidFill>
                          <a:latin typeface="Times New Roman"/>
                          <a:cs typeface="Times New Roman"/>
                        </a:rPr>
                        <a:t> </a:t>
                      </a:r>
                      <a:r>
                        <a:rPr sz="1200" dirty="0">
                          <a:solidFill>
                            <a:srgbClr val="12284C"/>
                          </a:solidFill>
                          <a:latin typeface="Times New Roman"/>
                          <a:cs typeface="Times New Roman"/>
                        </a:rPr>
                        <a:t>items</a:t>
                      </a:r>
                      <a:r>
                        <a:rPr sz="1200" spc="-40" dirty="0">
                          <a:solidFill>
                            <a:srgbClr val="12284C"/>
                          </a:solidFill>
                          <a:latin typeface="Times New Roman"/>
                          <a:cs typeface="Times New Roman"/>
                        </a:rPr>
                        <a:t> </a:t>
                      </a:r>
                      <a:r>
                        <a:rPr sz="1200" dirty="0">
                          <a:solidFill>
                            <a:srgbClr val="12284C"/>
                          </a:solidFill>
                          <a:latin typeface="Times New Roman"/>
                          <a:cs typeface="Times New Roman"/>
                        </a:rPr>
                        <a:t>were</a:t>
                      </a:r>
                      <a:r>
                        <a:rPr sz="1200" spc="-35" dirty="0">
                          <a:solidFill>
                            <a:srgbClr val="12284C"/>
                          </a:solidFill>
                          <a:latin typeface="Times New Roman"/>
                          <a:cs typeface="Times New Roman"/>
                        </a:rPr>
                        <a:t> </a:t>
                      </a:r>
                      <a:r>
                        <a:rPr sz="1200" spc="-10" dirty="0">
                          <a:solidFill>
                            <a:srgbClr val="12284C"/>
                          </a:solidFill>
                          <a:latin typeface="Times New Roman"/>
                          <a:cs typeface="Times New Roman"/>
                        </a:rPr>
                        <a:t>field-</a:t>
                      </a:r>
                      <a:r>
                        <a:rPr sz="1200" dirty="0">
                          <a:solidFill>
                            <a:srgbClr val="12284C"/>
                          </a:solidFill>
                          <a:latin typeface="Times New Roman"/>
                          <a:cs typeface="Times New Roman"/>
                        </a:rPr>
                        <a:t>tested</a:t>
                      </a:r>
                      <a:r>
                        <a:rPr sz="1200" spc="-35" dirty="0">
                          <a:solidFill>
                            <a:srgbClr val="12284C"/>
                          </a:solidFill>
                          <a:latin typeface="Times New Roman"/>
                          <a:cs typeface="Times New Roman"/>
                        </a:rPr>
                        <a:t> </a:t>
                      </a:r>
                      <a:r>
                        <a:rPr sz="1200" spc="-25" dirty="0">
                          <a:solidFill>
                            <a:srgbClr val="12284C"/>
                          </a:solidFill>
                          <a:latin typeface="Times New Roman"/>
                          <a:cs typeface="Times New Roman"/>
                        </a:rPr>
                        <a:t>on </a:t>
                      </a:r>
                      <a:r>
                        <a:rPr sz="1200" spc="-10" dirty="0">
                          <a:solidFill>
                            <a:srgbClr val="12284C"/>
                          </a:solidFill>
                          <a:latin typeface="Times New Roman"/>
                          <a:cs typeface="Times New Roman"/>
                        </a:rPr>
                        <a:t>previous</a:t>
                      </a:r>
                      <a:r>
                        <a:rPr sz="1200" spc="-5" dirty="0">
                          <a:solidFill>
                            <a:srgbClr val="12284C"/>
                          </a:solidFill>
                          <a:latin typeface="Times New Roman"/>
                          <a:cs typeface="Times New Roman"/>
                        </a:rPr>
                        <a:t> </a:t>
                      </a:r>
                      <a:r>
                        <a:rPr sz="1200" spc="-10" dirty="0">
                          <a:solidFill>
                            <a:srgbClr val="12284C"/>
                          </a:solidFill>
                          <a:latin typeface="Times New Roman"/>
                          <a:cs typeface="Times New Roman"/>
                        </a:rPr>
                        <a:t>summative</a:t>
                      </a:r>
                      <a:r>
                        <a:rPr sz="1200" spc="-5" dirty="0">
                          <a:solidFill>
                            <a:srgbClr val="12284C"/>
                          </a:solidFill>
                          <a:latin typeface="Times New Roman"/>
                          <a:cs typeface="Times New Roman"/>
                        </a:rPr>
                        <a:t> </a:t>
                      </a:r>
                      <a:r>
                        <a:rPr sz="1200" spc="-10" dirty="0">
                          <a:solidFill>
                            <a:srgbClr val="12284C"/>
                          </a:solidFill>
                          <a:latin typeface="Times New Roman"/>
                          <a:cs typeface="Times New Roman"/>
                        </a:rPr>
                        <a:t>assessments.</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FF"/>
                    </a:solidFill>
                  </a:tcPr>
                </a:tc>
                <a:extLst>
                  <a:ext uri="{0D108BD9-81ED-4DB2-BD59-A6C34878D82A}">
                    <a16:rowId xmlns:a16="http://schemas.microsoft.com/office/drawing/2014/main" val="10003"/>
                  </a:ext>
                </a:extLst>
              </a:tr>
              <a:tr h="353060">
                <a:tc>
                  <a:txBody>
                    <a:bodyPr/>
                    <a:lstStyle/>
                    <a:p>
                      <a:pPr marL="85090">
                        <a:lnSpc>
                          <a:spcPct val="100000"/>
                        </a:lnSpc>
                        <a:spcBef>
                          <a:spcPts val="495"/>
                        </a:spcBef>
                      </a:pPr>
                      <a:r>
                        <a:rPr sz="1400" b="1" spc="-25" dirty="0">
                          <a:solidFill>
                            <a:srgbClr val="FFFFFF"/>
                          </a:solidFill>
                          <a:latin typeface="Times New Roman"/>
                          <a:cs typeface="Times New Roman"/>
                        </a:rPr>
                        <a:t>Test</a:t>
                      </a:r>
                      <a:r>
                        <a:rPr sz="1400" b="1" spc="-60" dirty="0">
                          <a:solidFill>
                            <a:srgbClr val="FFFFFF"/>
                          </a:solidFill>
                          <a:latin typeface="Times New Roman"/>
                          <a:cs typeface="Times New Roman"/>
                        </a:rPr>
                        <a:t> </a:t>
                      </a:r>
                      <a:r>
                        <a:rPr sz="1400" b="1" spc="-10" dirty="0">
                          <a:solidFill>
                            <a:srgbClr val="FFFFFF"/>
                          </a:solidFill>
                          <a:latin typeface="Times New Roman"/>
                          <a:cs typeface="Times New Roman"/>
                        </a:rPr>
                        <a:t>construction</a:t>
                      </a:r>
                      <a:endParaRPr sz="1400">
                        <a:latin typeface="Times New Roman"/>
                        <a:cs typeface="Times New Roman"/>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5587"/>
                    </a:solidFill>
                  </a:tcPr>
                </a:tc>
                <a:tc>
                  <a:txBody>
                    <a:bodyPr/>
                    <a:lstStyle/>
                    <a:p>
                      <a:pPr algn="ctr">
                        <a:lnSpc>
                          <a:spcPct val="100000"/>
                        </a:lnSpc>
                        <a:spcBef>
                          <a:spcPts val="495"/>
                        </a:spcBef>
                      </a:pPr>
                      <a:r>
                        <a:rPr sz="1400" dirty="0">
                          <a:solidFill>
                            <a:srgbClr val="12284C"/>
                          </a:solidFill>
                          <a:latin typeface="Times New Roman"/>
                          <a:cs typeface="Times New Roman"/>
                        </a:rPr>
                        <a:t>2024-</a:t>
                      </a:r>
                      <a:r>
                        <a:rPr sz="1400" spc="-20" dirty="0">
                          <a:solidFill>
                            <a:srgbClr val="12284C"/>
                          </a:solidFill>
                          <a:latin typeface="Times New Roman"/>
                          <a:cs typeface="Times New Roman"/>
                        </a:rPr>
                        <a:t>2025</a:t>
                      </a:r>
                      <a:endParaRPr sz="1400">
                        <a:latin typeface="Times New Roman"/>
                        <a:cs typeface="Times New Roman"/>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9ED"/>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9ED"/>
                    </a:solidFill>
                  </a:tcPr>
                </a:tc>
                <a:extLst>
                  <a:ext uri="{0D108BD9-81ED-4DB2-BD59-A6C34878D82A}">
                    <a16:rowId xmlns:a16="http://schemas.microsoft.com/office/drawing/2014/main" val="10004"/>
                  </a:ext>
                </a:extLst>
              </a:tr>
              <a:tr h="1060450">
                <a:tc>
                  <a:txBody>
                    <a:bodyPr/>
                    <a:lstStyle/>
                    <a:p>
                      <a:pPr>
                        <a:lnSpc>
                          <a:spcPct val="100000"/>
                        </a:lnSpc>
                        <a:spcBef>
                          <a:spcPts val="830"/>
                        </a:spcBef>
                      </a:pPr>
                      <a:endParaRPr sz="1400">
                        <a:latin typeface="Times New Roman"/>
                        <a:cs typeface="Times New Roman"/>
                      </a:endParaRPr>
                    </a:p>
                    <a:p>
                      <a:pPr marR="440055" indent="88900">
                        <a:lnSpc>
                          <a:spcPct val="100000"/>
                        </a:lnSpc>
                      </a:pPr>
                      <a:r>
                        <a:rPr sz="1400" b="1" dirty="0">
                          <a:solidFill>
                            <a:srgbClr val="FFFFFF"/>
                          </a:solidFill>
                          <a:latin typeface="Times New Roman"/>
                          <a:cs typeface="Times New Roman"/>
                        </a:rPr>
                        <a:t>First</a:t>
                      </a:r>
                      <a:r>
                        <a:rPr sz="1400" b="1" spc="-35" dirty="0">
                          <a:solidFill>
                            <a:srgbClr val="FFFFFF"/>
                          </a:solidFill>
                          <a:latin typeface="Times New Roman"/>
                          <a:cs typeface="Times New Roman"/>
                        </a:rPr>
                        <a:t> </a:t>
                      </a:r>
                      <a:r>
                        <a:rPr sz="1400" b="1" dirty="0">
                          <a:solidFill>
                            <a:srgbClr val="FFFFFF"/>
                          </a:solidFill>
                          <a:latin typeface="Times New Roman"/>
                          <a:cs typeface="Times New Roman"/>
                        </a:rPr>
                        <a:t>operational</a:t>
                      </a:r>
                      <a:r>
                        <a:rPr sz="1400" b="1" spc="-35" dirty="0">
                          <a:solidFill>
                            <a:srgbClr val="FFFFFF"/>
                          </a:solidFill>
                          <a:latin typeface="Times New Roman"/>
                          <a:cs typeface="Times New Roman"/>
                        </a:rPr>
                        <a:t> </a:t>
                      </a:r>
                      <a:r>
                        <a:rPr sz="1400" b="1" dirty="0">
                          <a:solidFill>
                            <a:srgbClr val="FFFFFF"/>
                          </a:solidFill>
                          <a:latin typeface="Times New Roman"/>
                          <a:cs typeface="Times New Roman"/>
                        </a:rPr>
                        <a:t>Summative</a:t>
                      </a:r>
                      <a:r>
                        <a:rPr sz="1400" b="1" spc="-30" dirty="0">
                          <a:solidFill>
                            <a:srgbClr val="FFFFFF"/>
                          </a:solidFill>
                          <a:latin typeface="Times New Roman"/>
                          <a:cs typeface="Times New Roman"/>
                        </a:rPr>
                        <a:t> </a:t>
                      </a:r>
                      <a:r>
                        <a:rPr sz="1400" b="1" spc="-10" dirty="0">
                          <a:solidFill>
                            <a:srgbClr val="FFFFFF"/>
                          </a:solidFill>
                          <a:latin typeface="Times New Roman"/>
                          <a:cs typeface="Times New Roman"/>
                        </a:rPr>
                        <a:t>administration </a:t>
                      </a:r>
                      <a:r>
                        <a:rPr sz="1400" b="1" dirty="0">
                          <a:solidFill>
                            <a:srgbClr val="FFFFFF"/>
                          </a:solidFill>
                          <a:latin typeface="Times New Roman"/>
                          <a:cs typeface="Times New Roman"/>
                        </a:rPr>
                        <a:t>aligned</a:t>
                      </a:r>
                      <a:r>
                        <a:rPr sz="1400" b="1" spc="-30" dirty="0">
                          <a:solidFill>
                            <a:srgbClr val="FFFFFF"/>
                          </a:solidFill>
                          <a:latin typeface="Times New Roman"/>
                          <a:cs typeface="Times New Roman"/>
                        </a:rPr>
                        <a:t> </a:t>
                      </a:r>
                      <a:r>
                        <a:rPr sz="1400" b="1" dirty="0">
                          <a:solidFill>
                            <a:srgbClr val="FFFFFF"/>
                          </a:solidFill>
                          <a:latin typeface="Times New Roman"/>
                          <a:cs typeface="Times New Roman"/>
                        </a:rPr>
                        <a:t>to</a:t>
                      </a:r>
                      <a:r>
                        <a:rPr sz="1400" b="1" spc="-20" dirty="0">
                          <a:solidFill>
                            <a:srgbClr val="FFFFFF"/>
                          </a:solidFill>
                          <a:latin typeface="Times New Roman"/>
                          <a:cs typeface="Times New Roman"/>
                        </a:rPr>
                        <a:t> </a:t>
                      </a:r>
                      <a:r>
                        <a:rPr sz="1400" b="1" dirty="0">
                          <a:solidFill>
                            <a:srgbClr val="FFFFFF"/>
                          </a:solidFill>
                          <a:latin typeface="Times New Roman"/>
                          <a:cs typeface="Times New Roman"/>
                        </a:rPr>
                        <a:t>new</a:t>
                      </a:r>
                      <a:r>
                        <a:rPr sz="1400" b="1" spc="-25" dirty="0">
                          <a:solidFill>
                            <a:srgbClr val="FFFFFF"/>
                          </a:solidFill>
                          <a:latin typeface="Times New Roman"/>
                          <a:cs typeface="Times New Roman"/>
                        </a:rPr>
                        <a:t> </a:t>
                      </a:r>
                      <a:r>
                        <a:rPr sz="1400" b="1" spc="-10" dirty="0">
                          <a:solidFill>
                            <a:srgbClr val="FFFFFF"/>
                          </a:solidFill>
                          <a:latin typeface="Times New Roman"/>
                          <a:cs typeface="Times New Roman"/>
                        </a:rPr>
                        <a:t>blueprint</a:t>
                      </a:r>
                      <a:endParaRPr sz="1400">
                        <a:latin typeface="Times New Roman"/>
                        <a:cs typeface="Times New Roman"/>
                      </a:endParaRPr>
                    </a:p>
                  </a:txBody>
                  <a:tcPr marL="0" marR="0" marT="1054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5587"/>
                    </a:solidFill>
                  </a:tcPr>
                </a:tc>
                <a:tc>
                  <a:txBody>
                    <a:bodyPr/>
                    <a:lstStyle/>
                    <a:p>
                      <a:pPr>
                        <a:lnSpc>
                          <a:spcPct val="100000"/>
                        </a:lnSpc>
                      </a:pPr>
                      <a:endParaRPr sz="1400">
                        <a:latin typeface="Times New Roman"/>
                        <a:cs typeface="Times New Roman"/>
                      </a:endParaRPr>
                    </a:p>
                    <a:p>
                      <a:pPr>
                        <a:lnSpc>
                          <a:spcPct val="100000"/>
                        </a:lnSpc>
                        <a:spcBef>
                          <a:spcPts val="60"/>
                        </a:spcBef>
                      </a:pPr>
                      <a:endParaRPr sz="1400">
                        <a:latin typeface="Times New Roman"/>
                        <a:cs typeface="Times New Roman"/>
                      </a:endParaRPr>
                    </a:p>
                    <a:p>
                      <a:pPr algn="ctr">
                        <a:lnSpc>
                          <a:spcPct val="100000"/>
                        </a:lnSpc>
                      </a:pPr>
                      <a:r>
                        <a:rPr sz="1400" dirty="0">
                          <a:solidFill>
                            <a:srgbClr val="12284C"/>
                          </a:solidFill>
                          <a:latin typeface="Times New Roman"/>
                          <a:cs typeface="Times New Roman"/>
                        </a:rPr>
                        <a:t>Spring </a:t>
                      </a:r>
                      <a:r>
                        <a:rPr sz="1400" spc="-20" dirty="0">
                          <a:solidFill>
                            <a:srgbClr val="12284C"/>
                          </a:solidFill>
                          <a:latin typeface="Times New Roman"/>
                          <a:cs typeface="Times New Roman"/>
                        </a:rPr>
                        <a:t>2025</a:t>
                      </a: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F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FF"/>
                    </a:solidFill>
                  </a:tcPr>
                </a:tc>
                <a:extLst>
                  <a:ext uri="{0D108BD9-81ED-4DB2-BD59-A6C34878D82A}">
                    <a16:rowId xmlns:a16="http://schemas.microsoft.com/office/drawing/2014/main" val="10005"/>
                  </a:ext>
                </a:extLst>
              </a:tr>
              <a:tr h="353060">
                <a:tc>
                  <a:txBody>
                    <a:bodyPr/>
                    <a:lstStyle/>
                    <a:p>
                      <a:pPr marL="88265">
                        <a:lnSpc>
                          <a:spcPct val="100000"/>
                        </a:lnSpc>
                        <a:spcBef>
                          <a:spcPts val="495"/>
                        </a:spcBef>
                      </a:pPr>
                      <a:r>
                        <a:rPr sz="1400" b="1" dirty="0">
                          <a:solidFill>
                            <a:srgbClr val="FFFFFF"/>
                          </a:solidFill>
                          <a:latin typeface="Times New Roman"/>
                          <a:cs typeface="Times New Roman"/>
                        </a:rPr>
                        <a:t>Standard</a:t>
                      </a:r>
                      <a:r>
                        <a:rPr sz="1400" b="1" spc="-40" dirty="0">
                          <a:solidFill>
                            <a:srgbClr val="FFFFFF"/>
                          </a:solidFill>
                          <a:latin typeface="Times New Roman"/>
                          <a:cs typeface="Times New Roman"/>
                        </a:rPr>
                        <a:t> </a:t>
                      </a:r>
                      <a:r>
                        <a:rPr sz="1400" b="1" spc="-10" dirty="0">
                          <a:solidFill>
                            <a:srgbClr val="FFFFFF"/>
                          </a:solidFill>
                          <a:latin typeface="Times New Roman"/>
                          <a:cs typeface="Times New Roman"/>
                        </a:rPr>
                        <a:t>setting</a:t>
                      </a:r>
                      <a:endParaRPr sz="1400">
                        <a:latin typeface="Times New Roman"/>
                        <a:cs typeface="Times New Roman"/>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5587"/>
                    </a:solidFill>
                  </a:tcPr>
                </a:tc>
                <a:tc>
                  <a:txBody>
                    <a:bodyPr/>
                    <a:lstStyle/>
                    <a:p>
                      <a:pPr algn="ctr">
                        <a:lnSpc>
                          <a:spcPct val="100000"/>
                        </a:lnSpc>
                        <a:spcBef>
                          <a:spcPts val="495"/>
                        </a:spcBef>
                      </a:pPr>
                      <a:r>
                        <a:rPr sz="1400" dirty="0">
                          <a:solidFill>
                            <a:srgbClr val="12284C"/>
                          </a:solidFill>
                          <a:latin typeface="Times New Roman"/>
                          <a:cs typeface="Times New Roman"/>
                        </a:rPr>
                        <a:t>Summer </a:t>
                      </a:r>
                      <a:r>
                        <a:rPr sz="1400" spc="-20" dirty="0">
                          <a:solidFill>
                            <a:srgbClr val="12284C"/>
                          </a:solidFill>
                          <a:latin typeface="Times New Roman"/>
                          <a:cs typeface="Times New Roman"/>
                        </a:rPr>
                        <a:t>2025</a:t>
                      </a:r>
                      <a:endParaRPr sz="1400">
                        <a:latin typeface="Times New Roman"/>
                        <a:cs typeface="Times New Roman"/>
                      </a:endParaRPr>
                    </a:p>
                  </a:txBody>
                  <a:tcPr marL="0" marR="0" marT="628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9ED"/>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9ED"/>
                    </a:solidFill>
                  </a:tcPr>
                </a:tc>
                <a:extLst>
                  <a:ext uri="{0D108BD9-81ED-4DB2-BD59-A6C34878D82A}">
                    <a16:rowId xmlns:a16="http://schemas.microsoft.com/office/drawing/2014/main" val="10006"/>
                  </a:ext>
                </a:extLst>
              </a:tr>
            </a:tbl>
          </a:graphicData>
        </a:graphic>
      </p:graphicFrame>
      <p:sp>
        <p:nvSpPr>
          <p:cNvPr id="3" name="object 3"/>
          <p:cNvSpPr txBox="1">
            <a:spLocks noGrp="1"/>
          </p:cNvSpPr>
          <p:nvPr>
            <p:ph type="title"/>
          </p:nvPr>
        </p:nvSpPr>
        <p:spPr>
          <a:prstGeom prst="rect">
            <a:avLst/>
          </a:prstGeom>
        </p:spPr>
        <p:txBody>
          <a:bodyPr vert="horz" wrap="square" lIns="0" tIns="83542" rIns="0" bIns="0" rtlCol="0">
            <a:spAutoFit/>
          </a:bodyPr>
          <a:lstStyle/>
          <a:p>
            <a:pPr marL="321945">
              <a:lnSpc>
                <a:spcPct val="100000"/>
              </a:lnSpc>
              <a:spcBef>
                <a:spcPts val="100"/>
              </a:spcBef>
            </a:pPr>
            <a:r>
              <a:rPr spc="-105" dirty="0"/>
              <a:t>Development</a:t>
            </a:r>
            <a:r>
              <a:rPr spc="-90" dirty="0"/>
              <a:t> </a:t>
            </a:r>
            <a:r>
              <a:rPr spc="-65" dirty="0"/>
              <a:t>Timeline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90" dirty="0">
                <a:solidFill>
                  <a:srgbClr val="12284B"/>
                </a:solidFill>
              </a:rPr>
              <a:t>Kite</a:t>
            </a:r>
            <a:r>
              <a:rPr spc="-180" dirty="0">
                <a:solidFill>
                  <a:srgbClr val="12284B"/>
                </a:solidFill>
              </a:rPr>
              <a:t> </a:t>
            </a:r>
            <a:r>
              <a:rPr spc="-80" dirty="0">
                <a:solidFill>
                  <a:srgbClr val="12284B"/>
                </a:solidFill>
              </a:rPr>
              <a:t>Student</a:t>
            </a:r>
            <a:r>
              <a:rPr spc="-185" dirty="0">
                <a:solidFill>
                  <a:srgbClr val="12284B"/>
                </a:solidFill>
              </a:rPr>
              <a:t> </a:t>
            </a:r>
            <a:r>
              <a:rPr spc="-75" dirty="0">
                <a:solidFill>
                  <a:srgbClr val="12284B"/>
                </a:solidFill>
              </a:rPr>
              <a:t>Portal</a:t>
            </a:r>
          </a:p>
        </p:txBody>
      </p:sp>
      <p:sp>
        <p:nvSpPr>
          <p:cNvPr id="3" name="object 3"/>
          <p:cNvSpPr txBox="1"/>
          <p:nvPr/>
        </p:nvSpPr>
        <p:spPr>
          <a:xfrm>
            <a:off x="694815" y="2370326"/>
            <a:ext cx="4745990" cy="878840"/>
          </a:xfrm>
          <a:prstGeom prst="rect">
            <a:avLst/>
          </a:prstGeom>
        </p:spPr>
        <p:txBody>
          <a:bodyPr vert="horz" wrap="square" lIns="0" tIns="12700" rIns="0" bIns="0" rtlCol="0">
            <a:spAutoFit/>
          </a:bodyPr>
          <a:lstStyle/>
          <a:p>
            <a:pPr marL="12700" marR="5080">
              <a:lnSpc>
                <a:spcPct val="100000"/>
              </a:lnSpc>
              <a:spcBef>
                <a:spcPts val="100"/>
              </a:spcBef>
            </a:pPr>
            <a:r>
              <a:rPr sz="2800" spc="-50" dirty="0">
                <a:solidFill>
                  <a:srgbClr val="12284B"/>
                </a:solidFill>
                <a:latin typeface="Open Sans"/>
                <a:cs typeface="Open Sans"/>
              </a:rPr>
              <a:t>Students</a:t>
            </a:r>
            <a:r>
              <a:rPr sz="2800" spc="-114" dirty="0">
                <a:solidFill>
                  <a:srgbClr val="12284B"/>
                </a:solidFill>
                <a:latin typeface="Open Sans"/>
                <a:cs typeface="Open Sans"/>
              </a:rPr>
              <a:t> </a:t>
            </a:r>
            <a:r>
              <a:rPr sz="2800" spc="-90" dirty="0">
                <a:solidFill>
                  <a:srgbClr val="12284B"/>
                </a:solidFill>
                <a:latin typeface="Open Sans"/>
                <a:cs typeface="Open Sans"/>
              </a:rPr>
              <a:t>will </a:t>
            </a:r>
            <a:r>
              <a:rPr sz="2800" spc="-20" dirty="0">
                <a:solidFill>
                  <a:srgbClr val="12284B"/>
                </a:solidFill>
                <a:latin typeface="Open Sans"/>
                <a:cs typeface="Open Sans"/>
              </a:rPr>
              <a:t>test</a:t>
            </a:r>
            <a:r>
              <a:rPr sz="2800" spc="-100" dirty="0">
                <a:solidFill>
                  <a:srgbClr val="12284B"/>
                </a:solidFill>
                <a:latin typeface="Open Sans"/>
                <a:cs typeface="Open Sans"/>
              </a:rPr>
              <a:t> </a:t>
            </a:r>
            <a:r>
              <a:rPr sz="2800" spc="-60" dirty="0">
                <a:solidFill>
                  <a:srgbClr val="12284B"/>
                </a:solidFill>
                <a:latin typeface="Open Sans"/>
                <a:cs typeface="Open Sans"/>
              </a:rPr>
              <a:t>online</a:t>
            </a:r>
            <a:r>
              <a:rPr sz="2800" spc="-100" dirty="0">
                <a:solidFill>
                  <a:srgbClr val="12284B"/>
                </a:solidFill>
                <a:latin typeface="Open Sans"/>
                <a:cs typeface="Open Sans"/>
              </a:rPr>
              <a:t> </a:t>
            </a:r>
            <a:r>
              <a:rPr sz="2800" spc="-20" dirty="0">
                <a:solidFill>
                  <a:srgbClr val="12284B"/>
                </a:solidFill>
                <a:latin typeface="Open Sans"/>
                <a:cs typeface="Open Sans"/>
              </a:rPr>
              <a:t>using </a:t>
            </a:r>
            <a:r>
              <a:rPr sz="2800" spc="-10" dirty="0">
                <a:solidFill>
                  <a:srgbClr val="12284B"/>
                </a:solidFill>
                <a:latin typeface="Open Sans"/>
                <a:cs typeface="Open Sans"/>
              </a:rPr>
              <a:t>the</a:t>
            </a:r>
            <a:r>
              <a:rPr sz="2800" spc="-140" dirty="0">
                <a:solidFill>
                  <a:srgbClr val="12284B"/>
                </a:solidFill>
                <a:latin typeface="Open Sans"/>
                <a:cs typeface="Open Sans"/>
              </a:rPr>
              <a:t> </a:t>
            </a:r>
            <a:r>
              <a:rPr sz="2800" spc="-50" dirty="0">
                <a:solidFill>
                  <a:srgbClr val="12284B"/>
                </a:solidFill>
                <a:latin typeface="Open Sans"/>
                <a:cs typeface="Open Sans"/>
              </a:rPr>
              <a:t>Kite</a:t>
            </a:r>
            <a:r>
              <a:rPr sz="2800" spc="-130" dirty="0">
                <a:solidFill>
                  <a:srgbClr val="12284B"/>
                </a:solidFill>
                <a:latin typeface="Open Sans"/>
                <a:cs typeface="Open Sans"/>
              </a:rPr>
              <a:t> </a:t>
            </a:r>
            <a:r>
              <a:rPr sz="2800" spc="-45" dirty="0">
                <a:solidFill>
                  <a:srgbClr val="12284B"/>
                </a:solidFill>
                <a:latin typeface="Open Sans"/>
                <a:cs typeface="Open Sans"/>
              </a:rPr>
              <a:t>Student</a:t>
            </a:r>
            <a:r>
              <a:rPr sz="2800" spc="-135" dirty="0">
                <a:solidFill>
                  <a:srgbClr val="12284B"/>
                </a:solidFill>
                <a:latin typeface="Open Sans"/>
                <a:cs typeface="Open Sans"/>
              </a:rPr>
              <a:t> </a:t>
            </a:r>
            <a:r>
              <a:rPr sz="2800" spc="-10" dirty="0">
                <a:solidFill>
                  <a:srgbClr val="12284B"/>
                </a:solidFill>
                <a:latin typeface="Open Sans"/>
                <a:cs typeface="Open Sans"/>
              </a:rPr>
              <a:t>Portal.</a:t>
            </a:r>
            <a:endParaRPr sz="2800">
              <a:latin typeface="Open Sans"/>
              <a:cs typeface="Open Sans"/>
            </a:endParaRPr>
          </a:p>
        </p:txBody>
      </p:sp>
      <p:grpSp>
        <p:nvGrpSpPr>
          <p:cNvPr id="4" name="object 4"/>
          <p:cNvGrpSpPr/>
          <p:nvPr/>
        </p:nvGrpSpPr>
        <p:grpSpPr>
          <a:xfrm>
            <a:off x="6143601" y="1550304"/>
            <a:ext cx="5321300" cy="4030345"/>
            <a:chOff x="6143601" y="1550304"/>
            <a:chExt cx="5321300" cy="4030345"/>
          </a:xfrm>
        </p:grpSpPr>
        <p:pic>
          <p:nvPicPr>
            <p:cNvPr id="5" name="object 5"/>
            <p:cNvPicPr/>
            <p:nvPr/>
          </p:nvPicPr>
          <p:blipFill>
            <a:blip r:embed="rId2" cstate="print"/>
            <a:stretch>
              <a:fillRect/>
            </a:stretch>
          </p:blipFill>
          <p:spPr>
            <a:xfrm>
              <a:off x="6172176" y="1578879"/>
              <a:ext cx="5263934" cy="3972931"/>
            </a:xfrm>
            <a:prstGeom prst="rect">
              <a:avLst/>
            </a:prstGeom>
          </p:spPr>
        </p:pic>
        <p:sp>
          <p:nvSpPr>
            <p:cNvPr id="6" name="object 6"/>
            <p:cNvSpPr/>
            <p:nvPr/>
          </p:nvSpPr>
          <p:spPr>
            <a:xfrm>
              <a:off x="6157888" y="1564592"/>
              <a:ext cx="5292725" cy="4001770"/>
            </a:xfrm>
            <a:custGeom>
              <a:avLst/>
              <a:gdLst/>
              <a:ahLst/>
              <a:cxnLst/>
              <a:rect l="l" t="t" r="r" b="b"/>
              <a:pathLst>
                <a:path w="5292725" h="4001770">
                  <a:moveTo>
                    <a:pt x="0" y="0"/>
                  </a:moveTo>
                  <a:lnTo>
                    <a:pt x="5292509" y="0"/>
                  </a:lnTo>
                  <a:lnTo>
                    <a:pt x="5292509" y="4001506"/>
                  </a:lnTo>
                  <a:lnTo>
                    <a:pt x="0" y="4001506"/>
                  </a:lnTo>
                  <a:lnTo>
                    <a:pt x="0" y="0"/>
                  </a:lnTo>
                  <a:close/>
                </a:path>
              </a:pathLst>
            </a:custGeom>
            <a:ln w="28574">
              <a:solidFill>
                <a:srgbClr val="12284B"/>
              </a:solidFill>
            </a:ln>
          </p:spPr>
          <p:txBody>
            <a:bodyPr wrap="square" lIns="0" tIns="0" rIns="0" bIns="0" rtlCol="0"/>
            <a:lstStyle/>
            <a:p>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713"/>
            <a:ext cx="12191972" cy="6854557"/>
          </a:xfrm>
          <a:prstGeom prst="rect">
            <a:avLst/>
          </a:prstGeom>
        </p:spPr>
      </p:pic>
      <p:sp>
        <p:nvSpPr>
          <p:cNvPr id="3" name="object 3"/>
          <p:cNvSpPr txBox="1">
            <a:spLocks noGrp="1"/>
          </p:cNvSpPr>
          <p:nvPr>
            <p:ph type="title"/>
          </p:nvPr>
        </p:nvSpPr>
        <p:spPr>
          <a:prstGeom prst="rect">
            <a:avLst/>
          </a:prstGeom>
        </p:spPr>
        <p:txBody>
          <a:bodyPr vert="horz" wrap="square" lIns="0" tIns="13970" rIns="0" bIns="0" rtlCol="0">
            <a:spAutoFit/>
          </a:bodyPr>
          <a:lstStyle/>
          <a:p>
            <a:pPr marL="638810">
              <a:lnSpc>
                <a:spcPct val="100000"/>
              </a:lnSpc>
              <a:spcBef>
                <a:spcPts val="110"/>
              </a:spcBef>
            </a:pPr>
            <a:r>
              <a:rPr sz="3950" spc="-50" dirty="0">
                <a:solidFill>
                  <a:srgbClr val="12284B"/>
                </a:solidFill>
              </a:rPr>
              <a:t>General</a:t>
            </a:r>
            <a:r>
              <a:rPr sz="3950" spc="-120" dirty="0">
                <a:solidFill>
                  <a:srgbClr val="12284B"/>
                </a:solidFill>
              </a:rPr>
              <a:t> </a:t>
            </a:r>
            <a:r>
              <a:rPr sz="3950" spc="-95" dirty="0">
                <a:solidFill>
                  <a:srgbClr val="12284B"/>
                </a:solidFill>
              </a:rPr>
              <a:t>Summative</a:t>
            </a:r>
            <a:r>
              <a:rPr sz="3950" spc="-120" dirty="0">
                <a:solidFill>
                  <a:srgbClr val="12284B"/>
                </a:solidFill>
              </a:rPr>
              <a:t> </a:t>
            </a:r>
            <a:r>
              <a:rPr sz="3950" spc="-55" dirty="0">
                <a:solidFill>
                  <a:srgbClr val="12284B"/>
                </a:solidFill>
              </a:rPr>
              <a:t>Assessments</a:t>
            </a:r>
            <a:endParaRPr sz="3950"/>
          </a:p>
        </p:txBody>
      </p:sp>
      <p:graphicFrame>
        <p:nvGraphicFramePr>
          <p:cNvPr id="4" name="object 4"/>
          <p:cNvGraphicFramePr>
            <a:graphicFrameLocks noGrp="1"/>
          </p:cNvGraphicFramePr>
          <p:nvPr/>
        </p:nvGraphicFramePr>
        <p:xfrm>
          <a:off x="1112833" y="1695443"/>
          <a:ext cx="10148567" cy="3472176"/>
        </p:xfrm>
        <a:graphic>
          <a:graphicData uri="http://schemas.openxmlformats.org/drawingml/2006/table">
            <a:tbl>
              <a:tblPr firstRow="1" bandRow="1">
                <a:tableStyleId>{2D5ABB26-0587-4C30-8999-92F81FD0307C}</a:tableStyleId>
              </a:tblPr>
              <a:tblGrid>
                <a:gridCol w="3684904">
                  <a:extLst>
                    <a:ext uri="{9D8B030D-6E8A-4147-A177-3AD203B41FA5}">
                      <a16:colId xmlns:a16="http://schemas.microsoft.com/office/drawing/2014/main" val="20000"/>
                    </a:ext>
                  </a:extLst>
                </a:gridCol>
                <a:gridCol w="3148329">
                  <a:extLst>
                    <a:ext uri="{9D8B030D-6E8A-4147-A177-3AD203B41FA5}">
                      <a16:colId xmlns:a16="http://schemas.microsoft.com/office/drawing/2014/main" val="20001"/>
                    </a:ext>
                  </a:extLst>
                </a:gridCol>
                <a:gridCol w="3315334">
                  <a:extLst>
                    <a:ext uri="{9D8B030D-6E8A-4147-A177-3AD203B41FA5}">
                      <a16:colId xmlns:a16="http://schemas.microsoft.com/office/drawing/2014/main" val="20002"/>
                    </a:ext>
                  </a:extLst>
                </a:gridCol>
              </a:tblGrid>
              <a:tr h="868044">
                <a:tc>
                  <a:txBody>
                    <a:bodyPr/>
                    <a:lstStyle/>
                    <a:p>
                      <a:pPr>
                        <a:lnSpc>
                          <a:spcPct val="100000"/>
                        </a:lnSpc>
                        <a:spcBef>
                          <a:spcPts val="195"/>
                        </a:spcBef>
                      </a:pPr>
                      <a:endParaRPr sz="1800">
                        <a:latin typeface="Times New Roman"/>
                        <a:cs typeface="Times New Roman"/>
                      </a:endParaRPr>
                    </a:p>
                    <a:p>
                      <a:pPr algn="ctr">
                        <a:lnSpc>
                          <a:spcPct val="100000"/>
                        </a:lnSpc>
                      </a:pPr>
                      <a:r>
                        <a:rPr sz="1800" b="1" spc="-10" dirty="0">
                          <a:solidFill>
                            <a:srgbClr val="FFFFFF"/>
                          </a:solidFill>
                          <a:latin typeface="Times New Roman"/>
                          <a:cs typeface="Times New Roman"/>
                        </a:rPr>
                        <a:t>Subject</a:t>
                      </a:r>
                      <a:endParaRPr sz="1800">
                        <a:latin typeface="Times New Roman"/>
                        <a:cs typeface="Times New Roman"/>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486"/>
                    </a:solidFill>
                  </a:tcPr>
                </a:tc>
                <a:tc>
                  <a:txBody>
                    <a:bodyPr/>
                    <a:lstStyle/>
                    <a:p>
                      <a:pPr>
                        <a:lnSpc>
                          <a:spcPct val="100000"/>
                        </a:lnSpc>
                        <a:spcBef>
                          <a:spcPts val="195"/>
                        </a:spcBef>
                      </a:pPr>
                      <a:endParaRPr sz="1800">
                        <a:latin typeface="Times New Roman"/>
                        <a:cs typeface="Times New Roman"/>
                      </a:endParaRPr>
                    </a:p>
                    <a:p>
                      <a:pPr algn="ctr">
                        <a:lnSpc>
                          <a:spcPct val="100000"/>
                        </a:lnSpc>
                      </a:pPr>
                      <a:r>
                        <a:rPr sz="1800" b="1" spc="-10" dirty="0">
                          <a:solidFill>
                            <a:srgbClr val="FFFFFF"/>
                          </a:solidFill>
                          <a:latin typeface="Times New Roman"/>
                          <a:cs typeface="Times New Roman"/>
                        </a:rPr>
                        <a:t>Grades</a:t>
                      </a:r>
                      <a:endParaRPr sz="1800">
                        <a:latin typeface="Times New Roman"/>
                        <a:cs typeface="Times New Roman"/>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486"/>
                    </a:solidFill>
                  </a:tcPr>
                </a:tc>
                <a:tc>
                  <a:txBody>
                    <a:bodyPr/>
                    <a:lstStyle/>
                    <a:p>
                      <a:pPr marL="1174750" marR="256540" indent="-913765">
                        <a:lnSpc>
                          <a:spcPct val="100000"/>
                        </a:lnSpc>
                        <a:spcBef>
                          <a:spcPts val="225"/>
                        </a:spcBef>
                      </a:pPr>
                      <a:r>
                        <a:rPr sz="1800" b="1" spc="-10" dirty="0">
                          <a:solidFill>
                            <a:srgbClr val="FFFFFF"/>
                          </a:solidFill>
                          <a:latin typeface="Times New Roman"/>
                          <a:cs typeface="Times New Roman"/>
                        </a:rPr>
                        <a:t>Estimated</a:t>
                      </a:r>
                      <a:r>
                        <a:rPr sz="1800" b="1" spc="-80" dirty="0">
                          <a:solidFill>
                            <a:srgbClr val="FFFFFF"/>
                          </a:solidFill>
                          <a:latin typeface="Times New Roman"/>
                          <a:cs typeface="Times New Roman"/>
                        </a:rPr>
                        <a:t> </a:t>
                      </a:r>
                      <a:r>
                        <a:rPr sz="1800" b="1" dirty="0">
                          <a:solidFill>
                            <a:srgbClr val="FFFFFF"/>
                          </a:solidFill>
                          <a:latin typeface="Times New Roman"/>
                          <a:cs typeface="Times New Roman"/>
                        </a:rPr>
                        <a:t>Time</a:t>
                      </a:r>
                      <a:r>
                        <a:rPr sz="1800" b="1" spc="-45" dirty="0">
                          <a:solidFill>
                            <a:srgbClr val="FFFFFF"/>
                          </a:solidFill>
                          <a:latin typeface="Times New Roman"/>
                          <a:cs typeface="Times New Roman"/>
                        </a:rPr>
                        <a:t> </a:t>
                      </a:r>
                      <a:r>
                        <a:rPr sz="1800" b="1" dirty="0">
                          <a:solidFill>
                            <a:srgbClr val="FFFFFF"/>
                          </a:solidFill>
                          <a:latin typeface="Times New Roman"/>
                          <a:cs typeface="Times New Roman"/>
                        </a:rPr>
                        <a:t>to</a:t>
                      </a:r>
                      <a:r>
                        <a:rPr sz="1800" b="1" spc="-40" dirty="0">
                          <a:solidFill>
                            <a:srgbClr val="FFFFFF"/>
                          </a:solidFill>
                          <a:latin typeface="Times New Roman"/>
                          <a:cs typeface="Times New Roman"/>
                        </a:rPr>
                        <a:t> </a:t>
                      </a:r>
                      <a:r>
                        <a:rPr sz="1800" b="1" spc="-10" dirty="0">
                          <a:solidFill>
                            <a:srgbClr val="FFFFFF"/>
                          </a:solidFill>
                          <a:latin typeface="Times New Roman"/>
                          <a:cs typeface="Times New Roman"/>
                        </a:rPr>
                        <a:t>Complete (untimed)</a:t>
                      </a:r>
                      <a:endParaRPr sz="18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486"/>
                    </a:solidFill>
                  </a:tcPr>
                </a:tc>
                <a:extLst>
                  <a:ext uri="{0D108BD9-81ED-4DB2-BD59-A6C34878D82A}">
                    <a16:rowId xmlns:a16="http://schemas.microsoft.com/office/drawing/2014/main" val="10000"/>
                  </a:ext>
                </a:extLst>
              </a:tr>
              <a:tr h="868044">
                <a:tc>
                  <a:txBody>
                    <a:bodyPr/>
                    <a:lstStyle/>
                    <a:p>
                      <a:pPr>
                        <a:lnSpc>
                          <a:spcPct val="100000"/>
                        </a:lnSpc>
                        <a:spcBef>
                          <a:spcPts val="195"/>
                        </a:spcBef>
                      </a:pPr>
                      <a:endParaRPr sz="1800">
                        <a:latin typeface="Times New Roman"/>
                        <a:cs typeface="Times New Roman"/>
                      </a:endParaRPr>
                    </a:p>
                    <a:p>
                      <a:pPr marL="85725">
                        <a:lnSpc>
                          <a:spcPct val="100000"/>
                        </a:lnSpc>
                      </a:pPr>
                      <a:r>
                        <a:rPr sz="1800" spc="-10" dirty="0">
                          <a:solidFill>
                            <a:srgbClr val="12284B"/>
                          </a:solidFill>
                          <a:latin typeface="Times New Roman"/>
                          <a:cs typeface="Times New Roman"/>
                        </a:rPr>
                        <a:t>Mathematics</a:t>
                      </a:r>
                      <a:endParaRPr sz="1800">
                        <a:latin typeface="Times New Roman"/>
                        <a:cs typeface="Times New Roman"/>
                      </a:endParaRPr>
                    </a:p>
                  </a:txBody>
                  <a:tcPr marL="0" marR="0" marT="247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9D0D9"/>
                    </a:solidFill>
                  </a:tcPr>
                </a:tc>
                <a:tc>
                  <a:txBody>
                    <a:bodyPr/>
                    <a:lstStyle/>
                    <a:p>
                      <a:pPr>
                        <a:lnSpc>
                          <a:spcPct val="100000"/>
                        </a:lnSpc>
                        <a:spcBef>
                          <a:spcPts val="195"/>
                        </a:spcBef>
                      </a:pPr>
                      <a:endParaRPr sz="1800">
                        <a:latin typeface="Times New Roman"/>
                        <a:cs typeface="Times New Roman"/>
                      </a:endParaRPr>
                    </a:p>
                    <a:p>
                      <a:pPr marR="991235" algn="r">
                        <a:lnSpc>
                          <a:spcPct val="100000"/>
                        </a:lnSpc>
                      </a:pPr>
                      <a:r>
                        <a:rPr sz="1800" dirty="0">
                          <a:solidFill>
                            <a:srgbClr val="12284B"/>
                          </a:solidFill>
                          <a:latin typeface="Times New Roman"/>
                          <a:cs typeface="Times New Roman"/>
                        </a:rPr>
                        <a:t>3</a:t>
                      </a:r>
                      <a:r>
                        <a:rPr sz="1800" spc="-10" dirty="0">
                          <a:solidFill>
                            <a:srgbClr val="12284B"/>
                          </a:solidFill>
                          <a:latin typeface="Times New Roman"/>
                          <a:cs typeface="Times New Roman"/>
                        </a:rPr>
                        <a:t> </a:t>
                      </a:r>
                      <a:r>
                        <a:rPr sz="1800" dirty="0">
                          <a:solidFill>
                            <a:srgbClr val="12284B"/>
                          </a:solidFill>
                          <a:latin typeface="Times New Roman"/>
                          <a:cs typeface="Times New Roman"/>
                        </a:rPr>
                        <a:t>-</a:t>
                      </a:r>
                      <a:r>
                        <a:rPr sz="1800" spc="-10" dirty="0">
                          <a:solidFill>
                            <a:srgbClr val="12284B"/>
                          </a:solidFill>
                          <a:latin typeface="Times New Roman"/>
                          <a:cs typeface="Times New Roman"/>
                        </a:rPr>
                        <a:t> </a:t>
                      </a:r>
                      <a:r>
                        <a:rPr sz="1800" dirty="0">
                          <a:solidFill>
                            <a:srgbClr val="12284B"/>
                          </a:solidFill>
                          <a:latin typeface="Times New Roman"/>
                          <a:cs typeface="Times New Roman"/>
                        </a:rPr>
                        <a:t>8,</a:t>
                      </a:r>
                      <a:r>
                        <a:rPr sz="1800" spc="-5" dirty="0">
                          <a:solidFill>
                            <a:srgbClr val="12284B"/>
                          </a:solidFill>
                          <a:latin typeface="Times New Roman"/>
                          <a:cs typeface="Times New Roman"/>
                        </a:rPr>
                        <a:t> </a:t>
                      </a:r>
                      <a:r>
                        <a:rPr sz="1800" dirty="0">
                          <a:solidFill>
                            <a:srgbClr val="12284B"/>
                          </a:solidFill>
                          <a:latin typeface="Times New Roman"/>
                          <a:cs typeface="Times New Roman"/>
                        </a:rPr>
                        <a:t>and</a:t>
                      </a:r>
                      <a:r>
                        <a:rPr sz="1800" spc="-10" dirty="0">
                          <a:solidFill>
                            <a:srgbClr val="12284B"/>
                          </a:solidFill>
                          <a:latin typeface="Times New Roman"/>
                          <a:cs typeface="Times New Roman"/>
                        </a:rPr>
                        <a:t> </a:t>
                      </a:r>
                      <a:r>
                        <a:rPr sz="1800" spc="-25" dirty="0">
                          <a:solidFill>
                            <a:srgbClr val="12284B"/>
                          </a:solidFill>
                          <a:latin typeface="Times New Roman"/>
                          <a:cs typeface="Times New Roman"/>
                        </a:rPr>
                        <a:t>10</a:t>
                      </a:r>
                      <a:endParaRPr sz="1800">
                        <a:latin typeface="Times New Roman"/>
                        <a:cs typeface="Times New Roman"/>
                      </a:endParaRPr>
                    </a:p>
                  </a:txBody>
                  <a:tcPr marL="0" marR="0" marT="247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9D0D9"/>
                    </a:solidFill>
                  </a:tcPr>
                </a:tc>
                <a:tc>
                  <a:txBody>
                    <a:bodyPr/>
                    <a:lstStyle/>
                    <a:p>
                      <a:pPr marL="85725" marR="546100">
                        <a:lnSpc>
                          <a:spcPct val="100000"/>
                        </a:lnSpc>
                        <a:spcBef>
                          <a:spcPts val="1185"/>
                        </a:spcBef>
                      </a:pPr>
                      <a:r>
                        <a:rPr sz="1800" spc="-35" dirty="0">
                          <a:solidFill>
                            <a:srgbClr val="12284B"/>
                          </a:solidFill>
                          <a:latin typeface="Times New Roman"/>
                          <a:cs typeface="Times New Roman"/>
                        </a:rPr>
                        <a:t>Two</a:t>
                      </a:r>
                      <a:r>
                        <a:rPr sz="1800" spc="-30" dirty="0">
                          <a:solidFill>
                            <a:srgbClr val="12284B"/>
                          </a:solidFill>
                          <a:latin typeface="Times New Roman"/>
                          <a:cs typeface="Times New Roman"/>
                        </a:rPr>
                        <a:t> </a:t>
                      </a:r>
                      <a:r>
                        <a:rPr sz="1800" dirty="0">
                          <a:solidFill>
                            <a:srgbClr val="12284B"/>
                          </a:solidFill>
                          <a:latin typeface="Times New Roman"/>
                          <a:cs typeface="Times New Roman"/>
                        </a:rPr>
                        <a:t>Sessions,</a:t>
                      </a:r>
                      <a:r>
                        <a:rPr sz="1800" spc="-25" dirty="0">
                          <a:solidFill>
                            <a:srgbClr val="12284B"/>
                          </a:solidFill>
                          <a:latin typeface="Times New Roman"/>
                          <a:cs typeface="Times New Roman"/>
                        </a:rPr>
                        <a:t> </a:t>
                      </a:r>
                      <a:r>
                        <a:rPr sz="1800" spc="-10" dirty="0">
                          <a:solidFill>
                            <a:srgbClr val="12284B"/>
                          </a:solidFill>
                          <a:latin typeface="Times New Roman"/>
                          <a:cs typeface="Times New Roman"/>
                        </a:rPr>
                        <a:t>45-</a:t>
                      </a:r>
                      <a:r>
                        <a:rPr sz="1800" dirty="0">
                          <a:solidFill>
                            <a:srgbClr val="12284B"/>
                          </a:solidFill>
                          <a:latin typeface="Times New Roman"/>
                          <a:cs typeface="Times New Roman"/>
                        </a:rPr>
                        <a:t>60</a:t>
                      </a:r>
                      <a:r>
                        <a:rPr sz="1800" spc="-20" dirty="0">
                          <a:solidFill>
                            <a:srgbClr val="12284B"/>
                          </a:solidFill>
                          <a:latin typeface="Times New Roman"/>
                          <a:cs typeface="Times New Roman"/>
                        </a:rPr>
                        <a:t> </a:t>
                      </a:r>
                      <a:r>
                        <a:rPr sz="1800" spc="-10" dirty="0">
                          <a:solidFill>
                            <a:srgbClr val="12284B"/>
                          </a:solidFill>
                          <a:latin typeface="Times New Roman"/>
                          <a:cs typeface="Times New Roman"/>
                        </a:rPr>
                        <a:t>minutes </a:t>
                      </a:r>
                      <a:r>
                        <a:rPr sz="1800" spc="-20" dirty="0">
                          <a:solidFill>
                            <a:srgbClr val="12284B"/>
                          </a:solidFill>
                          <a:latin typeface="Times New Roman"/>
                          <a:cs typeface="Times New Roman"/>
                        </a:rPr>
                        <a:t>each</a:t>
                      </a:r>
                      <a:endParaRPr sz="1800">
                        <a:latin typeface="Times New Roman"/>
                        <a:cs typeface="Times New Roman"/>
                      </a:endParaRPr>
                    </a:p>
                  </a:txBody>
                  <a:tcPr marL="0" marR="0" marT="1504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9D0D9"/>
                    </a:solidFill>
                  </a:tcPr>
                </a:tc>
                <a:extLst>
                  <a:ext uri="{0D108BD9-81ED-4DB2-BD59-A6C34878D82A}">
                    <a16:rowId xmlns:a16="http://schemas.microsoft.com/office/drawing/2014/main" val="10001"/>
                  </a:ext>
                </a:extLst>
              </a:tr>
              <a:tr h="868044">
                <a:tc>
                  <a:txBody>
                    <a:bodyPr/>
                    <a:lstStyle/>
                    <a:p>
                      <a:pPr>
                        <a:lnSpc>
                          <a:spcPct val="100000"/>
                        </a:lnSpc>
                        <a:spcBef>
                          <a:spcPts val="195"/>
                        </a:spcBef>
                      </a:pPr>
                      <a:endParaRPr sz="1800">
                        <a:latin typeface="Times New Roman"/>
                        <a:cs typeface="Times New Roman"/>
                      </a:endParaRPr>
                    </a:p>
                    <a:p>
                      <a:pPr marL="85725">
                        <a:lnSpc>
                          <a:spcPct val="100000"/>
                        </a:lnSpc>
                      </a:pPr>
                      <a:r>
                        <a:rPr sz="1800" dirty="0">
                          <a:solidFill>
                            <a:srgbClr val="12284B"/>
                          </a:solidFill>
                          <a:latin typeface="Times New Roman"/>
                          <a:cs typeface="Times New Roman"/>
                        </a:rPr>
                        <a:t>English</a:t>
                      </a:r>
                      <a:r>
                        <a:rPr sz="1800" spc="30" dirty="0">
                          <a:solidFill>
                            <a:srgbClr val="12284B"/>
                          </a:solidFill>
                          <a:latin typeface="Times New Roman"/>
                          <a:cs typeface="Times New Roman"/>
                        </a:rPr>
                        <a:t> </a:t>
                      </a:r>
                      <a:r>
                        <a:rPr sz="1800" spc="-20" dirty="0">
                          <a:solidFill>
                            <a:srgbClr val="12284B"/>
                          </a:solidFill>
                          <a:latin typeface="Times New Roman"/>
                          <a:cs typeface="Times New Roman"/>
                        </a:rPr>
                        <a:t>Language</a:t>
                      </a:r>
                      <a:r>
                        <a:rPr sz="1800" spc="-85" dirty="0">
                          <a:solidFill>
                            <a:srgbClr val="12284B"/>
                          </a:solidFill>
                          <a:latin typeface="Times New Roman"/>
                          <a:cs typeface="Times New Roman"/>
                        </a:rPr>
                        <a:t> </a:t>
                      </a:r>
                      <a:r>
                        <a:rPr sz="1800" spc="-20" dirty="0">
                          <a:solidFill>
                            <a:srgbClr val="12284B"/>
                          </a:solidFill>
                          <a:latin typeface="Times New Roman"/>
                          <a:cs typeface="Times New Roman"/>
                        </a:rPr>
                        <a:t>Arts</a:t>
                      </a:r>
                      <a:endParaRPr sz="1800">
                        <a:latin typeface="Times New Roman"/>
                        <a:cs typeface="Times New Roman"/>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9EC"/>
                    </a:solidFill>
                  </a:tcPr>
                </a:tc>
                <a:tc>
                  <a:txBody>
                    <a:bodyPr/>
                    <a:lstStyle/>
                    <a:p>
                      <a:pPr>
                        <a:lnSpc>
                          <a:spcPct val="100000"/>
                        </a:lnSpc>
                        <a:spcBef>
                          <a:spcPts val="195"/>
                        </a:spcBef>
                      </a:pPr>
                      <a:endParaRPr sz="1800">
                        <a:latin typeface="Times New Roman"/>
                        <a:cs typeface="Times New Roman"/>
                      </a:endParaRPr>
                    </a:p>
                    <a:p>
                      <a:pPr marR="991235" algn="r">
                        <a:lnSpc>
                          <a:spcPct val="100000"/>
                        </a:lnSpc>
                      </a:pPr>
                      <a:r>
                        <a:rPr sz="1800" dirty="0">
                          <a:solidFill>
                            <a:srgbClr val="12284B"/>
                          </a:solidFill>
                          <a:latin typeface="Times New Roman"/>
                          <a:cs typeface="Times New Roman"/>
                        </a:rPr>
                        <a:t>3</a:t>
                      </a:r>
                      <a:r>
                        <a:rPr sz="1800" spc="-10" dirty="0">
                          <a:solidFill>
                            <a:srgbClr val="12284B"/>
                          </a:solidFill>
                          <a:latin typeface="Times New Roman"/>
                          <a:cs typeface="Times New Roman"/>
                        </a:rPr>
                        <a:t> </a:t>
                      </a:r>
                      <a:r>
                        <a:rPr sz="1800" dirty="0">
                          <a:solidFill>
                            <a:srgbClr val="12284B"/>
                          </a:solidFill>
                          <a:latin typeface="Times New Roman"/>
                          <a:cs typeface="Times New Roman"/>
                        </a:rPr>
                        <a:t>-</a:t>
                      </a:r>
                      <a:r>
                        <a:rPr sz="1800" spc="-10" dirty="0">
                          <a:solidFill>
                            <a:srgbClr val="12284B"/>
                          </a:solidFill>
                          <a:latin typeface="Times New Roman"/>
                          <a:cs typeface="Times New Roman"/>
                        </a:rPr>
                        <a:t> </a:t>
                      </a:r>
                      <a:r>
                        <a:rPr sz="1800" dirty="0">
                          <a:solidFill>
                            <a:srgbClr val="12284B"/>
                          </a:solidFill>
                          <a:latin typeface="Times New Roman"/>
                          <a:cs typeface="Times New Roman"/>
                        </a:rPr>
                        <a:t>8,</a:t>
                      </a:r>
                      <a:r>
                        <a:rPr sz="1800" spc="-5" dirty="0">
                          <a:solidFill>
                            <a:srgbClr val="12284B"/>
                          </a:solidFill>
                          <a:latin typeface="Times New Roman"/>
                          <a:cs typeface="Times New Roman"/>
                        </a:rPr>
                        <a:t> </a:t>
                      </a:r>
                      <a:r>
                        <a:rPr sz="1800" dirty="0">
                          <a:solidFill>
                            <a:srgbClr val="12284B"/>
                          </a:solidFill>
                          <a:latin typeface="Times New Roman"/>
                          <a:cs typeface="Times New Roman"/>
                        </a:rPr>
                        <a:t>and</a:t>
                      </a:r>
                      <a:r>
                        <a:rPr sz="1800" spc="-10" dirty="0">
                          <a:solidFill>
                            <a:srgbClr val="12284B"/>
                          </a:solidFill>
                          <a:latin typeface="Times New Roman"/>
                          <a:cs typeface="Times New Roman"/>
                        </a:rPr>
                        <a:t> </a:t>
                      </a:r>
                      <a:r>
                        <a:rPr sz="1800" spc="-25" dirty="0">
                          <a:solidFill>
                            <a:srgbClr val="12284B"/>
                          </a:solidFill>
                          <a:latin typeface="Times New Roman"/>
                          <a:cs typeface="Times New Roman"/>
                        </a:rPr>
                        <a:t>10</a:t>
                      </a:r>
                      <a:endParaRPr sz="1800">
                        <a:latin typeface="Times New Roman"/>
                        <a:cs typeface="Times New Roman"/>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9EC"/>
                    </a:solidFill>
                  </a:tcPr>
                </a:tc>
                <a:tc>
                  <a:txBody>
                    <a:bodyPr/>
                    <a:lstStyle/>
                    <a:p>
                      <a:pPr marL="85725" marR="546100">
                        <a:lnSpc>
                          <a:spcPct val="100000"/>
                        </a:lnSpc>
                        <a:spcBef>
                          <a:spcPts val="1185"/>
                        </a:spcBef>
                      </a:pPr>
                      <a:r>
                        <a:rPr sz="1800" spc="-35" dirty="0">
                          <a:solidFill>
                            <a:srgbClr val="12284B"/>
                          </a:solidFill>
                          <a:latin typeface="Times New Roman"/>
                          <a:cs typeface="Times New Roman"/>
                        </a:rPr>
                        <a:t>Two</a:t>
                      </a:r>
                      <a:r>
                        <a:rPr sz="1800" spc="-30" dirty="0">
                          <a:solidFill>
                            <a:srgbClr val="12284B"/>
                          </a:solidFill>
                          <a:latin typeface="Times New Roman"/>
                          <a:cs typeface="Times New Roman"/>
                        </a:rPr>
                        <a:t> </a:t>
                      </a:r>
                      <a:r>
                        <a:rPr sz="1800" dirty="0">
                          <a:solidFill>
                            <a:srgbClr val="12284B"/>
                          </a:solidFill>
                          <a:latin typeface="Times New Roman"/>
                          <a:cs typeface="Times New Roman"/>
                        </a:rPr>
                        <a:t>Sessions,</a:t>
                      </a:r>
                      <a:r>
                        <a:rPr sz="1800" spc="-25" dirty="0">
                          <a:solidFill>
                            <a:srgbClr val="12284B"/>
                          </a:solidFill>
                          <a:latin typeface="Times New Roman"/>
                          <a:cs typeface="Times New Roman"/>
                        </a:rPr>
                        <a:t> </a:t>
                      </a:r>
                      <a:r>
                        <a:rPr sz="1800" spc="-10" dirty="0">
                          <a:solidFill>
                            <a:srgbClr val="12284B"/>
                          </a:solidFill>
                          <a:latin typeface="Times New Roman"/>
                          <a:cs typeface="Times New Roman"/>
                        </a:rPr>
                        <a:t>45-</a:t>
                      </a:r>
                      <a:r>
                        <a:rPr sz="1800" dirty="0">
                          <a:solidFill>
                            <a:srgbClr val="12284B"/>
                          </a:solidFill>
                          <a:latin typeface="Times New Roman"/>
                          <a:cs typeface="Times New Roman"/>
                        </a:rPr>
                        <a:t>60</a:t>
                      </a:r>
                      <a:r>
                        <a:rPr sz="1800" spc="-20" dirty="0">
                          <a:solidFill>
                            <a:srgbClr val="12284B"/>
                          </a:solidFill>
                          <a:latin typeface="Times New Roman"/>
                          <a:cs typeface="Times New Roman"/>
                        </a:rPr>
                        <a:t> </a:t>
                      </a:r>
                      <a:r>
                        <a:rPr sz="1800" spc="-10" dirty="0">
                          <a:solidFill>
                            <a:srgbClr val="12284B"/>
                          </a:solidFill>
                          <a:latin typeface="Times New Roman"/>
                          <a:cs typeface="Times New Roman"/>
                        </a:rPr>
                        <a:t>minutes </a:t>
                      </a:r>
                      <a:r>
                        <a:rPr sz="1800" spc="-20" dirty="0">
                          <a:solidFill>
                            <a:srgbClr val="12284B"/>
                          </a:solidFill>
                          <a:latin typeface="Times New Roman"/>
                          <a:cs typeface="Times New Roman"/>
                        </a:rPr>
                        <a:t>each</a:t>
                      </a:r>
                      <a:endParaRPr sz="1800">
                        <a:latin typeface="Times New Roman"/>
                        <a:cs typeface="Times New Roman"/>
                      </a:endParaRPr>
                    </a:p>
                  </a:txBody>
                  <a:tcPr marL="0" marR="0" marT="150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9EC"/>
                    </a:solidFill>
                  </a:tcPr>
                </a:tc>
                <a:extLst>
                  <a:ext uri="{0D108BD9-81ED-4DB2-BD59-A6C34878D82A}">
                    <a16:rowId xmlns:a16="http://schemas.microsoft.com/office/drawing/2014/main" val="10002"/>
                  </a:ext>
                </a:extLst>
              </a:tr>
              <a:tr h="868044">
                <a:tc>
                  <a:txBody>
                    <a:bodyPr/>
                    <a:lstStyle/>
                    <a:p>
                      <a:pPr>
                        <a:lnSpc>
                          <a:spcPct val="100000"/>
                        </a:lnSpc>
                        <a:spcBef>
                          <a:spcPts val="195"/>
                        </a:spcBef>
                      </a:pPr>
                      <a:endParaRPr sz="1800">
                        <a:latin typeface="Times New Roman"/>
                        <a:cs typeface="Times New Roman"/>
                      </a:endParaRPr>
                    </a:p>
                    <a:p>
                      <a:pPr marL="85725">
                        <a:lnSpc>
                          <a:spcPct val="100000"/>
                        </a:lnSpc>
                      </a:pPr>
                      <a:r>
                        <a:rPr sz="1800" spc="-10" dirty="0">
                          <a:solidFill>
                            <a:srgbClr val="12284B"/>
                          </a:solidFill>
                          <a:latin typeface="Times New Roman"/>
                          <a:cs typeface="Times New Roman"/>
                        </a:rPr>
                        <a:t>Science</a:t>
                      </a:r>
                      <a:endParaRPr sz="1800">
                        <a:latin typeface="Times New Roman"/>
                        <a:cs typeface="Times New Roman"/>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0D9"/>
                    </a:solidFill>
                  </a:tcPr>
                </a:tc>
                <a:tc>
                  <a:txBody>
                    <a:bodyPr/>
                    <a:lstStyle/>
                    <a:p>
                      <a:pPr>
                        <a:lnSpc>
                          <a:spcPct val="100000"/>
                        </a:lnSpc>
                        <a:spcBef>
                          <a:spcPts val="195"/>
                        </a:spcBef>
                      </a:pPr>
                      <a:endParaRPr sz="1800">
                        <a:latin typeface="Times New Roman"/>
                        <a:cs typeface="Times New Roman"/>
                      </a:endParaRPr>
                    </a:p>
                    <a:p>
                      <a:pPr marR="1033780" algn="r">
                        <a:lnSpc>
                          <a:spcPct val="100000"/>
                        </a:lnSpc>
                      </a:pPr>
                      <a:r>
                        <a:rPr sz="1800" dirty="0">
                          <a:solidFill>
                            <a:srgbClr val="12284B"/>
                          </a:solidFill>
                          <a:latin typeface="Times New Roman"/>
                          <a:cs typeface="Times New Roman"/>
                        </a:rPr>
                        <a:t>5,</a:t>
                      </a:r>
                      <a:r>
                        <a:rPr sz="1800" spc="-10" dirty="0">
                          <a:solidFill>
                            <a:srgbClr val="12284B"/>
                          </a:solidFill>
                          <a:latin typeface="Times New Roman"/>
                          <a:cs typeface="Times New Roman"/>
                        </a:rPr>
                        <a:t> </a:t>
                      </a:r>
                      <a:r>
                        <a:rPr sz="1800" dirty="0">
                          <a:solidFill>
                            <a:srgbClr val="12284B"/>
                          </a:solidFill>
                          <a:latin typeface="Times New Roman"/>
                          <a:cs typeface="Times New Roman"/>
                        </a:rPr>
                        <a:t>8,</a:t>
                      </a:r>
                      <a:r>
                        <a:rPr sz="1800" spc="-10" dirty="0">
                          <a:solidFill>
                            <a:srgbClr val="12284B"/>
                          </a:solidFill>
                          <a:latin typeface="Times New Roman"/>
                          <a:cs typeface="Times New Roman"/>
                        </a:rPr>
                        <a:t> </a:t>
                      </a:r>
                      <a:r>
                        <a:rPr sz="1800" dirty="0">
                          <a:solidFill>
                            <a:srgbClr val="12284B"/>
                          </a:solidFill>
                          <a:latin typeface="Times New Roman"/>
                          <a:cs typeface="Times New Roman"/>
                        </a:rPr>
                        <a:t>and</a:t>
                      </a:r>
                      <a:r>
                        <a:rPr sz="1800" spc="-10" dirty="0">
                          <a:solidFill>
                            <a:srgbClr val="12284B"/>
                          </a:solidFill>
                          <a:latin typeface="Times New Roman"/>
                          <a:cs typeface="Times New Roman"/>
                        </a:rPr>
                        <a:t> </a:t>
                      </a:r>
                      <a:r>
                        <a:rPr sz="1800" spc="-25" dirty="0">
                          <a:solidFill>
                            <a:srgbClr val="12284B"/>
                          </a:solidFill>
                          <a:latin typeface="Times New Roman"/>
                          <a:cs typeface="Times New Roman"/>
                        </a:rPr>
                        <a:t>11</a:t>
                      </a:r>
                      <a:endParaRPr sz="1800">
                        <a:latin typeface="Times New Roman"/>
                        <a:cs typeface="Times New Roman"/>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0D9"/>
                    </a:solidFill>
                  </a:tcPr>
                </a:tc>
                <a:tc>
                  <a:txBody>
                    <a:bodyPr/>
                    <a:lstStyle/>
                    <a:p>
                      <a:pPr>
                        <a:lnSpc>
                          <a:spcPct val="100000"/>
                        </a:lnSpc>
                        <a:spcBef>
                          <a:spcPts val="195"/>
                        </a:spcBef>
                      </a:pPr>
                      <a:endParaRPr sz="1800">
                        <a:latin typeface="Times New Roman"/>
                        <a:cs typeface="Times New Roman"/>
                      </a:endParaRPr>
                    </a:p>
                    <a:p>
                      <a:pPr marL="85725">
                        <a:lnSpc>
                          <a:spcPct val="100000"/>
                        </a:lnSpc>
                      </a:pPr>
                      <a:r>
                        <a:rPr sz="1800" spc="-35" dirty="0">
                          <a:solidFill>
                            <a:srgbClr val="12284B"/>
                          </a:solidFill>
                          <a:latin typeface="Times New Roman"/>
                          <a:cs typeface="Times New Roman"/>
                        </a:rPr>
                        <a:t>Two</a:t>
                      </a:r>
                      <a:r>
                        <a:rPr sz="1800" spc="-30" dirty="0">
                          <a:solidFill>
                            <a:srgbClr val="12284B"/>
                          </a:solidFill>
                          <a:latin typeface="Times New Roman"/>
                          <a:cs typeface="Times New Roman"/>
                        </a:rPr>
                        <a:t> </a:t>
                      </a:r>
                      <a:r>
                        <a:rPr sz="1800" dirty="0">
                          <a:solidFill>
                            <a:srgbClr val="12284B"/>
                          </a:solidFill>
                          <a:latin typeface="Times New Roman"/>
                          <a:cs typeface="Times New Roman"/>
                        </a:rPr>
                        <a:t>Sessions,</a:t>
                      </a:r>
                      <a:r>
                        <a:rPr sz="1800" spc="-20" dirty="0">
                          <a:solidFill>
                            <a:srgbClr val="12284B"/>
                          </a:solidFill>
                          <a:latin typeface="Times New Roman"/>
                          <a:cs typeface="Times New Roman"/>
                        </a:rPr>
                        <a:t> </a:t>
                      </a:r>
                      <a:r>
                        <a:rPr sz="1800" dirty="0">
                          <a:solidFill>
                            <a:srgbClr val="12284B"/>
                          </a:solidFill>
                          <a:latin typeface="Times New Roman"/>
                          <a:cs typeface="Times New Roman"/>
                        </a:rPr>
                        <a:t>45</a:t>
                      </a:r>
                      <a:r>
                        <a:rPr sz="1800" spc="-25" dirty="0">
                          <a:solidFill>
                            <a:srgbClr val="12284B"/>
                          </a:solidFill>
                          <a:latin typeface="Times New Roman"/>
                          <a:cs typeface="Times New Roman"/>
                        </a:rPr>
                        <a:t> </a:t>
                      </a:r>
                      <a:r>
                        <a:rPr sz="1800" dirty="0">
                          <a:solidFill>
                            <a:srgbClr val="12284B"/>
                          </a:solidFill>
                          <a:latin typeface="Times New Roman"/>
                          <a:cs typeface="Times New Roman"/>
                        </a:rPr>
                        <a:t>minutes</a:t>
                      </a:r>
                      <a:r>
                        <a:rPr sz="1800" spc="-25" dirty="0">
                          <a:solidFill>
                            <a:srgbClr val="12284B"/>
                          </a:solidFill>
                          <a:latin typeface="Times New Roman"/>
                          <a:cs typeface="Times New Roman"/>
                        </a:rPr>
                        <a:t> </a:t>
                      </a:r>
                      <a:r>
                        <a:rPr sz="1800" spc="-20" dirty="0">
                          <a:solidFill>
                            <a:srgbClr val="12284B"/>
                          </a:solidFill>
                          <a:latin typeface="Times New Roman"/>
                          <a:cs typeface="Times New Roman"/>
                        </a:rPr>
                        <a:t>each</a:t>
                      </a:r>
                      <a:endParaRPr sz="1800">
                        <a:latin typeface="Times New Roman"/>
                        <a:cs typeface="Times New Roman"/>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0D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5041" y="1657278"/>
            <a:ext cx="10271125" cy="2893060"/>
          </a:xfrm>
          <a:prstGeom prst="rect">
            <a:avLst/>
          </a:prstGeom>
        </p:spPr>
        <p:txBody>
          <a:bodyPr vert="horz" wrap="square" lIns="0" tIns="12700" rIns="0" bIns="0" rtlCol="0">
            <a:spAutoFit/>
          </a:bodyPr>
          <a:lstStyle/>
          <a:p>
            <a:pPr marL="167005" indent="-154305">
              <a:lnSpc>
                <a:spcPct val="100000"/>
              </a:lnSpc>
              <a:spcBef>
                <a:spcPts val="100"/>
              </a:spcBef>
              <a:buClr>
                <a:srgbClr val="005486"/>
              </a:buClr>
              <a:buFont typeface="Noto Sans"/>
              <a:buChar char="∙"/>
              <a:tabLst>
                <a:tab pos="167005" algn="l"/>
              </a:tabLst>
            </a:pPr>
            <a:r>
              <a:rPr sz="2400" spc="-45" dirty="0">
                <a:solidFill>
                  <a:srgbClr val="12284B"/>
                </a:solidFill>
                <a:latin typeface="Open Sans"/>
                <a:cs typeface="Open Sans"/>
              </a:rPr>
              <a:t>Updated</a:t>
            </a:r>
            <a:r>
              <a:rPr sz="2400" spc="-105" dirty="0">
                <a:solidFill>
                  <a:srgbClr val="12284B"/>
                </a:solidFill>
                <a:latin typeface="Open Sans"/>
                <a:cs typeface="Open Sans"/>
              </a:rPr>
              <a:t> </a:t>
            </a:r>
            <a:r>
              <a:rPr sz="2400" spc="-55" dirty="0">
                <a:solidFill>
                  <a:srgbClr val="12284B"/>
                </a:solidFill>
                <a:latin typeface="Open Sans"/>
                <a:cs typeface="Open Sans"/>
              </a:rPr>
              <a:t>blueprints</a:t>
            </a:r>
            <a:r>
              <a:rPr sz="2400" spc="-90" dirty="0">
                <a:solidFill>
                  <a:srgbClr val="12284B"/>
                </a:solidFill>
                <a:latin typeface="Open Sans"/>
                <a:cs typeface="Open Sans"/>
              </a:rPr>
              <a:t> </a:t>
            </a:r>
            <a:r>
              <a:rPr sz="2400" spc="-35" dirty="0">
                <a:solidFill>
                  <a:srgbClr val="12284B"/>
                </a:solidFill>
                <a:latin typeface="Open Sans"/>
                <a:cs typeface="Open Sans"/>
              </a:rPr>
              <a:t>for</a:t>
            </a:r>
            <a:r>
              <a:rPr sz="2400" spc="-90" dirty="0">
                <a:solidFill>
                  <a:srgbClr val="12284B"/>
                </a:solidFill>
                <a:latin typeface="Open Sans"/>
                <a:cs typeface="Open Sans"/>
              </a:rPr>
              <a:t> </a:t>
            </a:r>
            <a:r>
              <a:rPr sz="2400" spc="-80" dirty="0">
                <a:solidFill>
                  <a:srgbClr val="12284B"/>
                </a:solidFill>
                <a:latin typeface="Open Sans"/>
                <a:cs typeface="Open Sans"/>
              </a:rPr>
              <a:t>summative</a:t>
            </a:r>
            <a:r>
              <a:rPr sz="2400" spc="-75" dirty="0">
                <a:solidFill>
                  <a:srgbClr val="12284B"/>
                </a:solidFill>
                <a:latin typeface="Open Sans"/>
                <a:cs typeface="Open Sans"/>
              </a:rPr>
              <a:t> </a:t>
            </a:r>
            <a:r>
              <a:rPr sz="2400" spc="-10" dirty="0">
                <a:solidFill>
                  <a:srgbClr val="12284B"/>
                </a:solidFill>
                <a:latin typeface="Open Sans"/>
                <a:cs typeface="Open Sans"/>
              </a:rPr>
              <a:t>assessment.</a:t>
            </a:r>
            <a:endParaRPr sz="2400">
              <a:latin typeface="Open Sans"/>
              <a:cs typeface="Open Sans"/>
            </a:endParaRPr>
          </a:p>
          <a:p>
            <a:pPr marL="167005" indent="-154305">
              <a:lnSpc>
                <a:spcPct val="100000"/>
              </a:lnSpc>
              <a:spcBef>
                <a:spcPts val="2880"/>
              </a:spcBef>
              <a:buClr>
                <a:srgbClr val="005486"/>
              </a:buClr>
              <a:buFont typeface="Noto Sans"/>
              <a:buChar char="∙"/>
              <a:tabLst>
                <a:tab pos="167005" algn="l"/>
              </a:tabLst>
            </a:pPr>
            <a:r>
              <a:rPr sz="2400" spc="-55" dirty="0">
                <a:solidFill>
                  <a:srgbClr val="12284B"/>
                </a:solidFill>
                <a:latin typeface="Open Sans"/>
                <a:cs typeface="Open Sans"/>
              </a:rPr>
              <a:t>All</a:t>
            </a:r>
            <a:r>
              <a:rPr sz="2400" spc="-105" dirty="0">
                <a:solidFill>
                  <a:srgbClr val="12284B"/>
                </a:solidFill>
                <a:latin typeface="Open Sans"/>
                <a:cs typeface="Open Sans"/>
              </a:rPr>
              <a:t> </a:t>
            </a:r>
            <a:r>
              <a:rPr sz="2400" spc="-50" dirty="0">
                <a:solidFill>
                  <a:srgbClr val="12284B"/>
                </a:solidFill>
                <a:latin typeface="Open Sans"/>
                <a:cs typeface="Open Sans"/>
              </a:rPr>
              <a:t>new</a:t>
            </a:r>
            <a:r>
              <a:rPr sz="2400" spc="-105" dirty="0">
                <a:solidFill>
                  <a:srgbClr val="12284B"/>
                </a:solidFill>
                <a:latin typeface="Open Sans"/>
                <a:cs typeface="Open Sans"/>
              </a:rPr>
              <a:t> </a:t>
            </a:r>
            <a:r>
              <a:rPr sz="2400" spc="-45" dirty="0">
                <a:solidFill>
                  <a:srgbClr val="12284B"/>
                </a:solidFill>
                <a:latin typeface="Open Sans"/>
                <a:cs typeface="Open Sans"/>
              </a:rPr>
              <a:t>items</a:t>
            </a:r>
            <a:r>
              <a:rPr sz="2400" spc="-105" dirty="0">
                <a:solidFill>
                  <a:srgbClr val="12284B"/>
                </a:solidFill>
                <a:latin typeface="Open Sans"/>
                <a:cs typeface="Open Sans"/>
              </a:rPr>
              <a:t> </a:t>
            </a:r>
            <a:r>
              <a:rPr sz="2400" spc="-35" dirty="0">
                <a:solidFill>
                  <a:srgbClr val="12284B"/>
                </a:solidFill>
                <a:latin typeface="Open Sans"/>
                <a:cs typeface="Open Sans"/>
              </a:rPr>
              <a:t>for</a:t>
            </a:r>
            <a:r>
              <a:rPr sz="2400" spc="-95" dirty="0">
                <a:solidFill>
                  <a:srgbClr val="12284B"/>
                </a:solidFill>
                <a:latin typeface="Open Sans"/>
                <a:cs typeface="Open Sans"/>
              </a:rPr>
              <a:t> </a:t>
            </a:r>
            <a:r>
              <a:rPr sz="2400" spc="-80" dirty="0">
                <a:solidFill>
                  <a:srgbClr val="12284B"/>
                </a:solidFill>
                <a:latin typeface="Open Sans"/>
                <a:cs typeface="Open Sans"/>
              </a:rPr>
              <a:t>summative</a:t>
            </a:r>
            <a:r>
              <a:rPr sz="2400" spc="-75" dirty="0">
                <a:solidFill>
                  <a:srgbClr val="12284B"/>
                </a:solidFill>
                <a:latin typeface="Open Sans"/>
                <a:cs typeface="Open Sans"/>
              </a:rPr>
              <a:t> </a:t>
            </a:r>
            <a:r>
              <a:rPr sz="2400" spc="-10" dirty="0">
                <a:solidFill>
                  <a:srgbClr val="12284B"/>
                </a:solidFill>
                <a:latin typeface="Open Sans"/>
                <a:cs typeface="Open Sans"/>
              </a:rPr>
              <a:t>assessment.</a:t>
            </a:r>
            <a:endParaRPr sz="2400">
              <a:latin typeface="Open Sans"/>
              <a:cs typeface="Open Sans"/>
            </a:endParaRPr>
          </a:p>
          <a:p>
            <a:pPr marL="167005" indent="-154305">
              <a:lnSpc>
                <a:spcPct val="100000"/>
              </a:lnSpc>
              <a:spcBef>
                <a:spcPts val="2880"/>
              </a:spcBef>
              <a:buClr>
                <a:srgbClr val="005486"/>
              </a:buClr>
              <a:buFont typeface="Noto Sans"/>
              <a:buChar char="∙"/>
              <a:tabLst>
                <a:tab pos="167005" algn="l"/>
              </a:tabLst>
            </a:pPr>
            <a:r>
              <a:rPr sz="2400" spc="-65" dirty="0">
                <a:solidFill>
                  <a:srgbClr val="12284B"/>
                </a:solidFill>
                <a:latin typeface="Open Sans"/>
                <a:cs typeface="Open Sans"/>
              </a:rPr>
              <a:t>Summative</a:t>
            </a:r>
            <a:r>
              <a:rPr sz="2400" spc="-95" dirty="0">
                <a:solidFill>
                  <a:srgbClr val="12284B"/>
                </a:solidFill>
                <a:latin typeface="Open Sans"/>
                <a:cs typeface="Open Sans"/>
              </a:rPr>
              <a:t> </a:t>
            </a:r>
            <a:r>
              <a:rPr sz="2400" spc="-20" dirty="0">
                <a:solidFill>
                  <a:srgbClr val="12284B"/>
                </a:solidFill>
                <a:latin typeface="Open Sans"/>
                <a:cs typeface="Open Sans"/>
              </a:rPr>
              <a:t>test</a:t>
            </a:r>
            <a:r>
              <a:rPr sz="2400" spc="-105" dirty="0">
                <a:solidFill>
                  <a:srgbClr val="12284B"/>
                </a:solidFill>
                <a:latin typeface="Open Sans"/>
                <a:cs typeface="Open Sans"/>
              </a:rPr>
              <a:t> </a:t>
            </a:r>
            <a:r>
              <a:rPr sz="2400" spc="-10" dirty="0">
                <a:solidFill>
                  <a:srgbClr val="12284B"/>
                </a:solidFill>
                <a:latin typeface="Open Sans"/>
                <a:cs typeface="Open Sans"/>
              </a:rPr>
              <a:t>has</a:t>
            </a:r>
            <a:r>
              <a:rPr sz="2400" spc="-90" dirty="0">
                <a:solidFill>
                  <a:srgbClr val="12284B"/>
                </a:solidFill>
                <a:latin typeface="Open Sans"/>
                <a:cs typeface="Open Sans"/>
              </a:rPr>
              <a:t> </a:t>
            </a:r>
            <a:r>
              <a:rPr sz="2400" dirty="0">
                <a:solidFill>
                  <a:srgbClr val="12284B"/>
                </a:solidFill>
                <a:latin typeface="Open Sans"/>
                <a:cs typeface="Open Sans"/>
              </a:rPr>
              <a:t>a</a:t>
            </a:r>
            <a:r>
              <a:rPr sz="2400" spc="-90" dirty="0">
                <a:solidFill>
                  <a:srgbClr val="12284B"/>
                </a:solidFill>
                <a:latin typeface="Open Sans"/>
                <a:cs typeface="Open Sans"/>
              </a:rPr>
              <a:t> </a:t>
            </a:r>
            <a:r>
              <a:rPr sz="2400" spc="-80" dirty="0">
                <a:solidFill>
                  <a:srgbClr val="12284B"/>
                </a:solidFill>
                <a:latin typeface="Open Sans"/>
                <a:cs typeface="Open Sans"/>
              </a:rPr>
              <a:t>max</a:t>
            </a:r>
            <a:r>
              <a:rPr sz="2400" spc="-75" dirty="0">
                <a:solidFill>
                  <a:srgbClr val="12284B"/>
                </a:solidFill>
                <a:latin typeface="Open Sans"/>
                <a:cs typeface="Open Sans"/>
              </a:rPr>
              <a:t> </a:t>
            </a:r>
            <a:r>
              <a:rPr sz="2400" dirty="0">
                <a:solidFill>
                  <a:srgbClr val="12284B"/>
                </a:solidFill>
                <a:latin typeface="Open Sans"/>
                <a:cs typeface="Open Sans"/>
              </a:rPr>
              <a:t>of</a:t>
            </a:r>
            <a:r>
              <a:rPr sz="2400" spc="-95" dirty="0">
                <a:solidFill>
                  <a:srgbClr val="12284B"/>
                </a:solidFill>
                <a:latin typeface="Open Sans"/>
                <a:cs typeface="Open Sans"/>
              </a:rPr>
              <a:t> </a:t>
            </a:r>
            <a:r>
              <a:rPr sz="2400" dirty="0">
                <a:solidFill>
                  <a:srgbClr val="12284B"/>
                </a:solidFill>
                <a:latin typeface="Open Sans"/>
                <a:cs typeface="Open Sans"/>
              </a:rPr>
              <a:t>40</a:t>
            </a:r>
            <a:r>
              <a:rPr sz="2400" spc="-90" dirty="0">
                <a:solidFill>
                  <a:srgbClr val="12284B"/>
                </a:solidFill>
                <a:latin typeface="Open Sans"/>
                <a:cs typeface="Open Sans"/>
              </a:rPr>
              <a:t> </a:t>
            </a:r>
            <a:r>
              <a:rPr sz="2400" dirty="0">
                <a:solidFill>
                  <a:srgbClr val="12284B"/>
                </a:solidFill>
                <a:latin typeface="Open Sans"/>
                <a:cs typeface="Open Sans"/>
              </a:rPr>
              <a:t>to</a:t>
            </a:r>
            <a:r>
              <a:rPr sz="2400" spc="-90" dirty="0">
                <a:solidFill>
                  <a:srgbClr val="12284B"/>
                </a:solidFill>
                <a:latin typeface="Open Sans"/>
                <a:cs typeface="Open Sans"/>
              </a:rPr>
              <a:t> </a:t>
            </a:r>
            <a:r>
              <a:rPr sz="2400" dirty="0">
                <a:solidFill>
                  <a:srgbClr val="12284B"/>
                </a:solidFill>
                <a:latin typeface="Open Sans"/>
                <a:cs typeface="Open Sans"/>
              </a:rPr>
              <a:t>50</a:t>
            </a:r>
            <a:r>
              <a:rPr sz="2400" spc="-90" dirty="0">
                <a:solidFill>
                  <a:srgbClr val="12284B"/>
                </a:solidFill>
                <a:latin typeface="Open Sans"/>
                <a:cs typeface="Open Sans"/>
              </a:rPr>
              <a:t> </a:t>
            </a:r>
            <a:r>
              <a:rPr sz="2400" spc="-20" dirty="0">
                <a:solidFill>
                  <a:srgbClr val="12284B"/>
                </a:solidFill>
                <a:latin typeface="Open Sans"/>
                <a:cs typeface="Open Sans"/>
              </a:rPr>
              <a:t>score</a:t>
            </a:r>
            <a:r>
              <a:rPr sz="2400" spc="-90" dirty="0">
                <a:solidFill>
                  <a:srgbClr val="12284B"/>
                </a:solidFill>
                <a:latin typeface="Open Sans"/>
                <a:cs typeface="Open Sans"/>
              </a:rPr>
              <a:t> </a:t>
            </a:r>
            <a:r>
              <a:rPr sz="2400" spc="-10" dirty="0">
                <a:solidFill>
                  <a:srgbClr val="12284B"/>
                </a:solidFill>
                <a:latin typeface="Open Sans"/>
                <a:cs typeface="Open Sans"/>
              </a:rPr>
              <a:t>points.</a:t>
            </a:r>
            <a:endParaRPr sz="2400">
              <a:latin typeface="Open Sans"/>
              <a:cs typeface="Open Sans"/>
            </a:endParaRPr>
          </a:p>
          <a:p>
            <a:pPr marL="167005" indent="-154305">
              <a:lnSpc>
                <a:spcPct val="100000"/>
              </a:lnSpc>
              <a:spcBef>
                <a:spcPts val="2880"/>
              </a:spcBef>
              <a:buClr>
                <a:srgbClr val="005486"/>
              </a:buClr>
              <a:buFont typeface="Noto Sans"/>
              <a:buChar char="∙"/>
              <a:tabLst>
                <a:tab pos="167005" algn="l"/>
              </a:tabLst>
            </a:pPr>
            <a:r>
              <a:rPr sz="2400" spc="-55" dirty="0">
                <a:solidFill>
                  <a:srgbClr val="12284B"/>
                </a:solidFill>
                <a:latin typeface="Open Sans"/>
                <a:cs typeface="Open Sans"/>
              </a:rPr>
              <a:t>New</a:t>
            </a:r>
            <a:r>
              <a:rPr sz="2400" spc="-105" dirty="0">
                <a:solidFill>
                  <a:srgbClr val="12284B"/>
                </a:solidFill>
                <a:latin typeface="Open Sans"/>
                <a:cs typeface="Open Sans"/>
              </a:rPr>
              <a:t> </a:t>
            </a:r>
            <a:r>
              <a:rPr sz="2400" dirty="0">
                <a:solidFill>
                  <a:srgbClr val="12284B"/>
                </a:solidFill>
                <a:latin typeface="Open Sans"/>
                <a:cs typeface="Open Sans"/>
              </a:rPr>
              <a:t>cut</a:t>
            </a:r>
            <a:r>
              <a:rPr sz="2400" spc="-145" dirty="0">
                <a:solidFill>
                  <a:srgbClr val="12284B"/>
                </a:solidFill>
                <a:latin typeface="Open Sans"/>
                <a:cs typeface="Open Sans"/>
              </a:rPr>
              <a:t> </a:t>
            </a:r>
            <a:r>
              <a:rPr sz="2400" spc="-25" dirty="0">
                <a:solidFill>
                  <a:srgbClr val="12284B"/>
                </a:solidFill>
                <a:latin typeface="Open Sans"/>
                <a:cs typeface="Open Sans"/>
              </a:rPr>
              <a:t>scores</a:t>
            </a:r>
            <a:r>
              <a:rPr sz="2400" spc="-100" dirty="0">
                <a:solidFill>
                  <a:srgbClr val="12284B"/>
                </a:solidFill>
                <a:latin typeface="Open Sans"/>
                <a:cs typeface="Open Sans"/>
              </a:rPr>
              <a:t> </a:t>
            </a:r>
            <a:r>
              <a:rPr sz="2400" spc="-80" dirty="0">
                <a:solidFill>
                  <a:srgbClr val="12284B"/>
                </a:solidFill>
                <a:latin typeface="Open Sans"/>
                <a:cs typeface="Open Sans"/>
              </a:rPr>
              <a:t>will</a:t>
            </a:r>
            <a:r>
              <a:rPr sz="2400" spc="-75" dirty="0">
                <a:solidFill>
                  <a:srgbClr val="12284B"/>
                </a:solidFill>
                <a:latin typeface="Open Sans"/>
                <a:cs typeface="Open Sans"/>
              </a:rPr>
              <a:t> </a:t>
            </a:r>
            <a:r>
              <a:rPr sz="2400" dirty="0">
                <a:solidFill>
                  <a:srgbClr val="12284B"/>
                </a:solidFill>
                <a:latin typeface="Open Sans"/>
                <a:cs typeface="Open Sans"/>
              </a:rPr>
              <a:t>be</a:t>
            </a:r>
            <a:r>
              <a:rPr sz="2400" spc="-105" dirty="0">
                <a:solidFill>
                  <a:srgbClr val="12284B"/>
                </a:solidFill>
                <a:latin typeface="Open Sans"/>
                <a:cs typeface="Open Sans"/>
              </a:rPr>
              <a:t> </a:t>
            </a:r>
            <a:r>
              <a:rPr sz="2400" spc="-50" dirty="0">
                <a:solidFill>
                  <a:srgbClr val="12284B"/>
                </a:solidFill>
                <a:latin typeface="Open Sans"/>
                <a:cs typeface="Open Sans"/>
              </a:rPr>
              <a:t>determined</a:t>
            </a:r>
            <a:r>
              <a:rPr sz="2400" spc="-100" dirty="0">
                <a:solidFill>
                  <a:srgbClr val="12284B"/>
                </a:solidFill>
                <a:latin typeface="Open Sans"/>
                <a:cs typeface="Open Sans"/>
              </a:rPr>
              <a:t> </a:t>
            </a:r>
            <a:r>
              <a:rPr sz="2400" dirty="0">
                <a:solidFill>
                  <a:srgbClr val="12284B"/>
                </a:solidFill>
                <a:latin typeface="Open Sans"/>
                <a:cs typeface="Open Sans"/>
              </a:rPr>
              <a:t>in</a:t>
            </a:r>
            <a:r>
              <a:rPr sz="2400" spc="-100" dirty="0">
                <a:solidFill>
                  <a:srgbClr val="12284B"/>
                </a:solidFill>
                <a:latin typeface="Open Sans"/>
                <a:cs typeface="Open Sans"/>
              </a:rPr>
              <a:t> </a:t>
            </a:r>
            <a:r>
              <a:rPr sz="2400" spc="-75" dirty="0">
                <a:solidFill>
                  <a:srgbClr val="12284B"/>
                </a:solidFill>
                <a:latin typeface="Open Sans"/>
                <a:cs typeface="Open Sans"/>
              </a:rPr>
              <a:t>summer</a:t>
            </a:r>
            <a:r>
              <a:rPr sz="2400" spc="-80" dirty="0">
                <a:solidFill>
                  <a:srgbClr val="12284B"/>
                </a:solidFill>
                <a:latin typeface="Open Sans"/>
                <a:cs typeface="Open Sans"/>
              </a:rPr>
              <a:t> </a:t>
            </a:r>
            <a:r>
              <a:rPr sz="2400" dirty="0">
                <a:solidFill>
                  <a:srgbClr val="12284B"/>
                </a:solidFill>
                <a:latin typeface="Open Sans"/>
                <a:cs typeface="Open Sans"/>
              </a:rPr>
              <a:t>of</a:t>
            </a:r>
            <a:r>
              <a:rPr sz="2400" spc="-105" dirty="0">
                <a:solidFill>
                  <a:srgbClr val="12284B"/>
                </a:solidFill>
                <a:latin typeface="Open Sans"/>
                <a:cs typeface="Open Sans"/>
              </a:rPr>
              <a:t> </a:t>
            </a:r>
            <a:r>
              <a:rPr sz="2400" spc="-10" dirty="0">
                <a:solidFill>
                  <a:srgbClr val="12284B"/>
                </a:solidFill>
                <a:latin typeface="Open Sans"/>
                <a:cs typeface="Open Sans"/>
              </a:rPr>
              <a:t>2025.</a:t>
            </a:r>
            <a:endParaRPr sz="2400">
              <a:latin typeface="Open Sans"/>
              <a:cs typeface="Open Sans"/>
            </a:endParaRPr>
          </a:p>
          <a:p>
            <a:pPr marL="625475" lvl="1" indent="-168275">
              <a:lnSpc>
                <a:spcPct val="100000"/>
              </a:lnSpc>
              <a:spcBef>
                <a:spcPts val="15"/>
              </a:spcBef>
              <a:buClr>
                <a:srgbClr val="B7302C"/>
              </a:buClr>
              <a:buFont typeface="Noto Sans"/>
              <a:buChar char="∙"/>
              <a:tabLst>
                <a:tab pos="625475" algn="l"/>
              </a:tabLst>
            </a:pPr>
            <a:r>
              <a:rPr sz="2000" spc="-35" dirty="0">
                <a:solidFill>
                  <a:srgbClr val="12284B"/>
                </a:solidFill>
                <a:latin typeface="Open Sans"/>
                <a:cs typeface="Open Sans"/>
              </a:rPr>
              <a:t>Student</a:t>
            </a:r>
            <a:r>
              <a:rPr sz="2000" spc="-100" dirty="0">
                <a:solidFill>
                  <a:srgbClr val="12284B"/>
                </a:solidFill>
                <a:latin typeface="Open Sans"/>
                <a:cs typeface="Open Sans"/>
              </a:rPr>
              <a:t> </a:t>
            </a:r>
            <a:r>
              <a:rPr sz="2000" spc="-20" dirty="0">
                <a:solidFill>
                  <a:srgbClr val="12284B"/>
                </a:solidFill>
                <a:latin typeface="Open Sans"/>
                <a:cs typeface="Open Sans"/>
              </a:rPr>
              <a:t>score</a:t>
            </a:r>
            <a:r>
              <a:rPr sz="2000" spc="-90" dirty="0">
                <a:solidFill>
                  <a:srgbClr val="12284B"/>
                </a:solidFill>
                <a:latin typeface="Open Sans"/>
                <a:cs typeface="Open Sans"/>
              </a:rPr>
              <a:t> </a:t>
            </a:r>
            <a:r>
              <a:rPr sz="2000" spc="-35" dirty="0">
                <a:solidFill>
                  <a:srgbClr val="12284B"/>
                </a:solidFill>
                <a:latin typeface="Open Sans"/>
                <a:cs typeface="Open Sans"/>
              </a:rPr>
              <a:t>reports</a:t>
            </a:r>
            <a:r>
              <a:rPr sz="2000" spc="-80" dirty="0">
                <a:solidFill>
                  <a:srgbClr val="12284B"/>
                </a:solidFill>
                <a:latin typeface="Open Sans"/>
                <a:cs typeface="Open Sans"/>
              </a:rPr>
              <a:t> </a:t>
            </a:r>
            <a:r>
              <a:rPr sz="2000" spc="-60" dirty="0">
                <a:solidFill>
                  <a:srgbClr val="12284B"/>
                </a:solidFill>
                <a:latin typeface="Open Sans"/>
                <a:cs typeface="Open Sans"/>
              </a:rPr>
              <a:t>will</a:t>
            </a:r>
            <a:r>
              <a:rPr sz="2000" spc="-70" dirty="0">
                <a:solidFill>
                  <a:srgbClr val="12284B"/>
                </a:solidFill>
                <a:latin typeface="Open Sans"/>
                <a:cs typeface="Open Sans"/>
              </a:rPr>
              <a:t> </a:t>
            </a:r>
            <a:r>
              <a:rPr sz="2000" dirty="0">
                <a:solidFill>
                  <a:srgbClr val="12284B"/>
                </a:solidFill>
                <a:latin typeface="Open Sans"/>
                <a:cs typeface="Open Sans"/>
              </a:rPr>
              <a:t>be</a:t>
            </a:r>
            <a:r>
              <a:rPr sz="2000" spc="-85" dirty="0">
                <a:solidFill>
                  <a:srgbClr val="12284B"/>
                </a:solidFill>
                <a:latin typeface="Open Sans"/>
                <a:cs typeface="Open Sans"/>
              </a:rPr>
              <a:t> </a:t>
            </a:r>
            <a:r>
              <a:rPr sz="2000" spc="-55" dirty="0">
                <a:solidFill>
                  <a:srgbClr val="12284B"/>
                </a:solidFill>
                <a:latin typeface="Open Sans"/>
                <a:cs typeface="Open Sans"/>
              </a:rPr>
              <a:t>available</a:t>
            </a:r>
            <a:r>
              <a:rPr sz="2000" spc="-75" dirty="0">
                <a:solidFill>
                  <a:srgbClr val="12284B"/>
                </a:solidFill>
                <a:latin typeface="Open Sans"/>
                <a:cs typeface="Open Sans"/>
              </a:rPr>
              <a:t> </a:t>
            </a:r>
            <a:r>
              <a:rPr sz="2000" spc="-30" dirty="0">
                <a:solidFill>
                  <a:srgbClr val="12284B"/>
                </a:solidFill>
                <a:latin typeface="Open Sans"/>
                <a:cs typeface="Open Sans"/>
              </a:rPr>
              <a:t>after</a:t>
            </a:r>
            <a:r>
              <a:rPr sz="2000" spc="-85" dirty="0">
                <a:solidFill>
                  <a:srgbClr val="12284B"/>
                </a:solidFill>
                <a:latin typeface="Open Sans"/>
                <a:cs typeface="Open Sans"/>
              </a:rPr>
              <a:t> </a:t>
            </a:r>
            <a:r>
              <a:rPr sz="2000" dirty="0">
                <a:solidFill>
                  <a:srgbClr val="12284B"/>
                </a:solidFill>
                <a:latin typeface="Open Sans"/>
                <a:cs typeface="Open Sans"/>
              </a:rPr>
              <a:t>SBOE</a:t>
            </a:r>
            <a:r>
              <a:rPr sz="2000" spc="-80" dirty="0">
                <a:solidFill>
                  <a:srgbClr val="12284B"/>
                </a:solidFill>
                <a:latin typeface="Open Sans"/>
                <a:cs typeface="Open Sans"/>
              </a:rPr>
              <a:t> </a:t>
            </a:r>
            <a:r>
              <a:rPr sz="2000" spc="-40" dirty="0">
                <a:solidFill>
                  <a:srgbClr val="12284B"/>
                </a:solidFill>
                <a:latin typeface="Open Sans"/>
                <a:cs typeface="Open Sans"/>
              </a:rPr>
              <a:t>approves</a:t>
            </a:r>
            <a:r>
              <a:rPr sz="2000" spc="-85" dirty="0">
                <a:solidFill>
                  <a:srgbClr val="12284B"/>
                </a:solidFill>
                <a:latin typeface="Open Sans"/>
                <a:cs typeface="Open Sans"/>
              </a:rPr>
              <a:t> </a:t>
            </a:r>
            <a:r>
              <a:rPr sz="2000" dirty="0">
                <a:solidFill>
                  <a:srgbClr val="12284B"/>
                </a:solidFill>
                <a:latin typeface="Open Sans"/>
                <a:cs typeface="Open Sans"/>
              </a:rPr>
              <a:t>cut</a:t>
            </a:r>
            <a:r>
              <a:rPr sz="2000" spc="-85" dirty="0">
                <a:solidFill>
                  <a:srgbClr val="12284B"/>
                </a:solidFill>
                <a:latin typeface="Open Sans"/>
                <a:cs typeface="Open Sans"/>
              </a:rPr>
              <a:t> </a:t>
            </a:r>
            <a:r>
              <a:rPr sz="2000" spc="-20" dirty="0">
                <a:solidFill>
                  <a:srgbClr val="12284B"/>
                </a:solidFill>
                <a:latin typeface="Open Sans"/>
                <a:cs typeface="Open Sans"/>
              </a:rPr>
              <a:t>scores</a:t>
            </a:r>
            <a:r>
              <a:rPr sz="2000" spc="-80" dirty="0">
                <a:solidFill>
                  <a:srgbClr val="12284B"/>
                </a:solidFill>
                <a:latin typeface="Open Sans"/>
                <a:cs typeface="Open Sans"/>
              </a:rPr>
              <a:t> </a:t>
            </a:r>
            <a:r>
              <a:rPr sz="2000" dirty="0">
                <a:solidFill>
                  <a:srgbClr val="12284B"/>
                </a:solidFill>
                <a:latin typeface="Open Sans"/>
                <a:cs typeface="Open Sans"/>
              </a:rPr>
              <a:t>in</a:t>
            </a:r>
            <a:r>
              <a:rPr sz="2000" spc="-85" dirty="0">
                <a:solidFill>
                  <a:srgbClr val="12284B"/>
                </a:solidFill>
                <a:latin typeface="Open Sans"/>
                <a:cs typeface="Open Sans"/>
              </a:rPr>
              <a:t> </a:t>
            </a:r>
            <a:r>
              <a:rPr sz="2000" spc="-50" dirty="0">
                <a:solidFill>
                  <a:srgbClr val="12284B"/>
                </a:solidFill>
                <a:latin typeface="Open Sans"/>
                <a:cs typeface="Open Sans"/>
              </a:rPr>
              <a:t>fall</a:t>
            </a:r>
            <a:r>
              <a:rPr sz="2000" spc="-80" dirty="0">
                <a:solidFill>
                  <a:srgbClr val="12284B"/>
                </a:solidFill>
                <a:latin typeface="Open Sans"/>
                <a:cs typeface="Open Sans"/>
              </a:rPr>
              <a:t> </a:t>
            </a:r>
            <a:r>
              <a:rPr sz="2000" spc="-20" dirty="0">
                <a:solidFill>
                  <a:srgbClr val="12284B"/>
                </a:solidFill>
                <a:latin typeface="Open Sans"/>
                <a:cs typeface="Open Sans"/>
              </a:rPr>
              <a:t>of</a:t>
            </a:r>
            <a:r>
              <a:rPr sz="2000" spc="-85" dirty="0">
                <a:solidFill>
                  <a:srgbClr val="12284B"/>
                </a:solidFill>
                <a:latin typeface="Open Sans"/>
                <a:cs typeface="Open Sans"/>
              </a:rPr>
              <a:t> </a:t>
            </a:r>
            <a:r>
              <a:rPr sz="2000" spc="-10" dirty="0">
                <a:solidFill>
                  <a:srgbClr val="12284B"/>
                </a:solidFill>
                <a:latin typeface="Open Sans"/>
                <a:cs typeface="Open Sans"/>
              </a:rPr>
              <a:t>2025.</a:t>
            </a:r>
            <a:endParaRPr sz="2000">
              <a:latin typeface="Open Sans"/>
              <a:cs typeface="Open Sans"/>
            </a:endParaRPr>
          </a:p>
        </p:txBody>
      </p:sp>
      <p:sp>
        <p:nvSpPr>
          <p:cNvPr id="3" name="object 3"/>
          <p:cNvSpPr txBox="1">
            <a:spLocks noGrp="1"/>
          </p:cNvSpPr>
          <p:nvPr>
            <p:ph type="title"/>
          </p:nvPr>
        </p:nvSpPr>
        <p:spPr>
          <a:prstGeom prst="rect">
            <a:avLst/>
          </a:prstGeom>
        </p:spPr>
        <p:txBody>
          <a:bodyPr vert="horz" wrap="square" lIns="0" tIns="83537" rIns="0" bIns="0" rtlCol="0">
            <a:spAutoFit/>
          </a:bodyPr>
          <a:lstStyle/>
          <a:p>
            <a:pPr marL="321945">
              <a:lnSpc>
                <a:spcPct val="100000"/>
              </a:lnSpc>
              <a:spcBef>
                <a:spcPts val="100"/>
              </a:spcBef>
            </a:pPr>
            <a:r>
              <a:rPr spc="-60" dirty="0">
                <a:solidFill>
                  <a:srgbClr val="12284B"/>
                </a:solidFill>
              </a:rPr>
              <a:t>Changes</a:t>
            </a:r>
            <a:r>
              <a:rPr spc="-215" dirty="0">
                <a:solidFill>
                  <a:srgbClr val="12284B"/>
                </a:solidFill>
              </a:rPr>
              <a:t> </a:t>
            </a:r>
            <a:r>
              <a:rPr dirty="0">
                <a:solidFill>
                  <a:srgbClr val="12284B"/>
                </a:solidFill>
              </a:rPr>
              <a:t>for</a:t>
            </a:r>
            <a:r>
              <a:rPr spc="-200" dirty="0">
                <a:solidFill>
                  <a:srgbClr val="12284B"/>
                </a:solidFill>
              </a:rPr>
              <a:t> </a:t>
            </a:r>
            <a:r>
              <a:rPr spc="-100" dirty="0">
                <a:solidFill>
                  <a:srgbClr val="12284B"/>
                </a:solidFill>
              </a:rPr>
              <a:t>Summative</a:t>
            </a:r>
            <a:r>
              <a:rPr spc="-185" dirty="0">
                <a:solidFill>
                  <a:srgbClr val="12284B"/>
                </a:solidFill>
              </a:rPr>
              <a:t> </a:t>
            </a:r>
            <a:r>
              <a:rPr spc="-65" dirty="0">
                <a:solidFill>
                  <a:srgbClr val="12284B"/>
                </a:solidFill>
              </a:rPr>
              <a:t>Assessment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cc8459655f_0_241"/>
          <p:cNvSpPr txBox="1">
            <a:spLocks noGrp="1"/>
          </p:cNvSpPr>
          <p:nvPr>
            <p:ph type="body" idx="1"/>
          </p:nvPr>
        </p:nvSpPr>
        <p:spPr>
          <a:xfrm>
            <a:off x="838200" y="1644073"/>
            <a:ext cx="10515600" cy="4532800"/>
          </a:xfrm>
          <a:prstGeom prst="rect">
            <a:avLst/>
          </a:prstGeom>
        </p:spPr>
        <p:txBody>
          <a:bodyPr spcFirstLastPara="1" vert="horz" wrap="square" lIns="91433" tIns="45700" rIns="91433" bIns="45700" rtlCol="0" anchor="t" anchorCtr="0">
            <a:normAutofit/>
          </a:bodyPr>
          <a:lstStyle/>
          <a:p>
            <a:pPr marL="0" indent="0">
              <a:buNone/>
            </a:pPr>
            <a:endParaRPr/>
          </a:p>
        </p:txBody>
      </p:sp>
      <p:sp>
        <p:nvSpPr>
          <p:cNvPr id="215" name="Google Shape;215;g2cc8459655f_0_241"/>
          <p:cNvSpPr txBox="1">
            <a:spLocks noGrp="1"/>
          </p:cNvSpPr>
          <p:nvPr>
            <p:ph type="title"/>
          </p:nvPr>
        </p:nvSpPr>
        <p:spPr>
          <a:xfrm>
            <a:off x="838200" y="0"/>
            <a:ext cx="4905200" cy="1325600"/>
          </a:xfrm>
          <a:prstGeom prst="rect">
            <a:avLst/>
          </a:prstGeom>
        </p:spPr>
        <p:txBody>
          <a:bodyPr spcFirstLastPara="1" vert="horz" wrap="square" lIns="91433" tIns="45700" rIns="91433" bIns="45700" rtlCol="0" anchor="ctr" anchorCtr="0">
            <a:normAutofit/>
          </a:bodyPr>
          <a:lstStyle/>
          <a:p>
            <a:r>
              <a:rPr lang="en" sz="3333"/>
              <a:t>Pareto’s Principle for KSDE</a:t>
            </a:r>
            <a:endParaRPr sz="3333"/>
          </a:p>
        </p:txBody>
      </p:sp>
      <p:pic>
        <p:nvPicPr>
          <p:cNvPr id="216" name="Google Shape;216;g2cc8459655f_0_241"/>
          <p:cNvPicPr preferRelativeResize="0"/>
          <p:nvPr/>
        </p:nvPicPr>
        <p:blipFill>
          <a:blip r:embed="rId3">
            <a:alphaModFix/>
          </a:blip>
          <a:stretch>
            <a:fillRect/>
          </a:stretch>
        </p:blipFill>
        <p:spPr>
          <a:xfrm>
            <a:off x="1153501" y="1644067"/>
            <a:ext cx="9364199" cy="4423767"/>
          </a:xfrm>
          <a:prstGeom prst="rect">
            <a:avLst/>
          </a:prstGeom>
          <a:noFill/>
          <a:ln>
            <a:noFill/>
          </a:ln>
        </p:spPr>
      </p:pic>
      <p:sp>
        <p:nvSpPr>
          <p:cNvPr id="217" name="Google Shape;217;g2cc8459655f_0_241"/>
          <p:cNvSpPr/>
          <p:nvPr/>
        </p:nvSpPr>
        <p:spPr>
          <a:xfrm rot="-2349904">
            <a:off x="4168437" y="2061469"/>
            <a:ext cx="1685992" cy="247329"/>
          </a:xfrm>
          <a:prstGeom prst="leftArrow">
            <a:avLst>
              <a:gd name="adj1" fmla="val 50000"/>
              <a:gd name="adj2" fmla="val 50000"/>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Open Sans Light"/>
              <a:ea typeface="Open Sans Light"/>
              <a:cs typeface="Open Sans Light"/>
              <a:sym typeface="Open Sans Light"/>
            </a:endParaRPr>
          </a:p>
        </p:txBody>
      </p:sp>
      <p:sp>
        <p:nvSpPr>
          <p:cNvPr id="218" name="Google Shape;218;g2cc8459655f_0_241"/>
          <p:cNvSpPr txBox="1"/>
          <p:nvPr/>
        </p:nvSpPr>
        <p:spPr>
          <a:xfrm>
            <a:off x="5935233" y="140467"/>
            <a:ext cx="3146000" cy="1503600"/>
          </a:xfrm>
          <a:prstGeom prst="rect">
            <a:avLst/>
          </a:prstGeom>
          <a:solidFill>
            <a:schemeClr val="accent3"/>
          </a:solidFill>
          <a:ln>
            <a:noFill/>
          </a:ln>
        </p:spPr>
        <p:txBody>
          <a:bodyPr spcFirstLastPara="1" wrap="square" lIns="121900" tIns="121900" rIns="121900" bIns="121900" anchor="t" anchorCtr="0">
            <a:noAutofit/>
          </a:bodyPr>
          <a:lstStyle/>
          <a:p>
            <a:r>
              <a:rPr lang="en" sz="2667" b="1">
                <a:solidFill>
                  <a:schemeClr val="lt1"/>
                </a:solidFill>
                <a:latin typeface="Open Sans"/>
                <a:ea typeface="Open Sans"/>
                <a:cs typeface="Open Sans"/>
                <a:sym typeface="Open Sans"/>
              </a:rPr>
              <a:t>Focus on Fundamentals in Accreditation</a:t>
            </a:r>
            <a:endParaRPr sz="2667" b="1">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5041" y="1657278"/>
            <a:ext cx="7891145" cy="2585720"/>
          </a:xfrm>
          <a:prstGeom prst="rect">
            <a:avLst/>
          </a:prstGeom>
        </p:spPr>
        <p:txBody>
          <a:bodyPr vert="horz" wrap="square" lIns="0" tIns="12700" rIns="0" bIns="0" rtlCol="0">
            <a:spAutoFit/>
          </a:bodyPr>
          <a:lstStyle/>
          <a:p>
            <a:pPr marL="167005" indent="-154305">
              <a:lnSpc>
                <a:spcPct val="100000"/>
              </a:lnSpc>
              <a:spcBef>
                <a:spcPts val="100"/>
              </a:spcBef>
              <a:buClr>
                <a:srgbClr val="005486"/>
              </a:buClr>
              <a:buFont typeface="Noto Sans"/>
              <a:buChar char="∙"/>
              <a:tabLst>
                <a:tab pos="167005" algn="l"/>
              </a:tabLst>
            </a:pPr>
            <a:r>
              <a:rPr sz="2400" spc="-55" dirty="0">
                <a:solidFill>
                  <a:srgbClr val="12284B"/>
                </a:solidFill>
                <a:latin typeface="Open Sans"/>
                <a:cs typeface="Open Sans"/>
              </a:rPr>
              <a:t>New</a:t>
            </a:r>
            <a:r>
              <a:rPr sz="2400" spc="-105" dirty="0">
                <a:solidFill>
                  <a:srgbClr val="12284B"/>
                </a:solidFill>
                <a:latin typeface="Open Sans"/>
                <a:cs typeface="Open Sans"/>
              </a:rPr>
              <a:t> </a:t>
            </a:r>
            <a:r>
              <a:rPr sz="2400" spc="-45" dirty="0">
                <a:solidFill>
                  <a:srgbClr val="12284B"/>
                </a:solidFill>
                <a:latin typeface="Open Sans"/>
                <a:cs typeface="Open Sans"/>
              </a:rPr>
              <a:t>Proposed</a:t>
            </a:r>
            <a:r>
              <a:rPr sz="2400" spc="-105" dirty="0">
                <a:solidFill>
                  <a:srgbClr val="12284B"/>
                </a:solidFill>
                <a:latin typeface="Open Sans"/>
                <a:cs typeface="Open Sans"/>
              </a:rPr>
              <a:t> </a:t>
            </a:r>
            <a:r>
              <a:rPr sz="2400" spc="-50" dirty="0">
                <a:solidFill>
                  <a:srgbClr val="12284B"/>
                </a:solidFill>
                <a:latin typeface="Open Sans"/>
                <a:cs typeface="Open Sans"/>
              </a:rPr>
              <a:t>Performance</a:t>
            </a:r>
            <a:r>
              <a:rPr sz="2400" spc="-100" dirty="0">
                <a:solidFill>
                  <a:srgbClr val="12284B"/>
                </a:solidFill>
                <a:latin typeface="Open Sans"/>
                <a:cs typeface="Open Sans"/>
              </a:rPr>
              <a:t> </a:t>
            </a:r>
            <a:r>
              <a:rPr sz="2400" spc="-40" dirty="0">
                <a:solidFill>
                  <a:srgbClr val="12284B"/>
                </a:solidFill>
                <a:latin typeface="Open Sans"/>
                <a:cs typeface="Open Sans"/>
              </a:rPr>
              <a:t>Level</a:t>
            </a:r>
            <a:r>
              <a:rPr sz="2400" spc="-105" dirty="0">
                <a:solidFill>
                  <a:srgbClr val="12284B"/>
                </a:solidFill>
                <a:latin typeface="Open Sans"/>
                <a:cs typeface="Open Sans"/>
              </a:rPr>
              <a:t> </a:t>
            </a:r>
            <a:r>
              <a:rPr sz="2400" spc="-10" dirty="0">
                <a:solidFill>
                  <a:srgbClr val="12284B"/>
                </a:solidFill>
                <a:latin typeface="Open Sans"/>
                <a:cs typeface="Open Sans"/>
              </a:rPr>
              <a:t>Descriptors.</a:t>
            </a:r>
            <a:endParaRPr sz="2400">
              <a:latin typeface="Open Sans"/>
              <a:cs typeface="Open Sans"/>
            </a:endParaRPr>
          </a:p>
          <a:p>
            <a:pPr marL="167005" indent="-154305">
              <a:lnSpc>
                <a:spcPct val="100000"/>
              </a:lnSpc>
              <a:spcBef>
                <a:spcPts val="2880"/>
              </a:spcBef>
              <a:buClr>
                <a:srgbClr val="005486"/>
              </a:buClr>
              <a:buFont typeface="Noto Sans"/>
              <a:buChar char="∙"/>
              <a:tabLst>
                <a:tab pos="167005" algn="l"/>
              </a:tabLst>
            </a:pPr>
            <a:r>
              <a:rPr sz="2400" spc="-45" dirty="0">
                <a:solidFill>
                  <a:srgbClr val="12284B"/>
                </a:solidFill>
                <a:latin typeface="Open Sans"/>
                <a:cs typeface="Open Sans"/>
              </a:rPr>
              <a:t>Increased</a:t>
            </a:r>
            <a:r>
              <a:rPr sz="2400" spc="-105" dirty="0">
                <a:solidFill>
                  <a:srgbClr val="12284B"/>
                </a:solidFill>
                <a:latin typeface="Open Sans"/>
                <a:cs typeface="Open Sans"/>
              </a:rPr>
              <a:t> </a:t>
            </a:r>
            <a:r>
              <a:rPr sz="2400" spc="-10" dirty="0">
                <a:solidFill>
                  <a:srgbClr val="12284B"/>
                </a:solidFill>
                <a:latin typeface="Open Sans"/>
                <a:cs typeface="Open Sans"/>
              </a:rPr>
              <a:t>use</a:t>
            </a:r>
            <a:r>
              <a:rPr sz="2400" spc="-100" dirty="0">
                <a:solidFill>
                  <a:srgbClr val="12284B"/>
                </a:solidFill>
                <a:latin typeface="Open Sans"/>
                <a:cs typeface="Open Sans"/>
              </a:rPr>
              <a:t> </a:t>
            </a:r>
            <a:r>
              <a:rPr sz="2400" dirty="0">
                <a:solidFill>
                  <a:srgbClr val="12284B"/>
                </a:solidFill>
                <a:latin typeface="Open Sans"/>
                <a:cs typeface="Open Sans"/>
              </a:rPr>
              <a:t>of</a:t>
            </a:r>
            <a:r>
              <a:rPr sz="2400" spc="-105" dirty="0">
                <a:solidFill>
                  <a:srgbClr val="12284B"/>
                </a:solidFill>
                <a:latin typeface="Open Sans"/>
                <a:cs typeface="Open Sans"/>
              </a:rPr>
              <a:t> </a:t>
            </a:r>
            <a:r>
              <a:rPr sz="2400" spc="-55" dirty="0">
                <a:solidFill>
                  <a:srgbClr val="12284B"/>
                </a:solidFill>
                <a:latin typeface="Open Sans"/>
                <a:cs typeface="Open Sans"/>
              </a:rPr>
              <a:t>block-</a:t>
            </a:r>
            <a:r>
              <a:rPr sz="2400" spc="-45" dirty="0">
                <a:solidFill>
                  <a:srgbClr val="12284B"/>
                </a:solidFill>
                <a:latin typeface="Open Sans"/>
                <a:cs typeface="Open Sans"/>
              </a:rPr>
              <a:t>based</a:t>
            </a:r>
            <a:r>
              <a:rPr sz="2400" spc="-100" dirty="0">
                <a:solidFill>
                  <a:srgbClr val="12284B"/>
                </a:solidFill>
                <a:latin typeface="Open Sans"/>
                <a:cs typeface="Open Sans"/>
              </a:rPr>
              <a:t> </a:t>
            </a:r>
            <a:r>
              <a:rPr sz="2400" spc="-10" dirty="0">
                <a:solidFill>
                  <a:srgbClr val="12284B"/>
                </a:solidFill>
                <a:latin typeface="Open Sans"/>
                <a:cs typeface="Open Sans"/>
              </a:rPr>
              <a:t>items.</a:t>
            </a:r>
            <a:endParaRPr sz="2400">
              <a:latin typeface="Open Sans"/>
              <a:cs typeface="Open Sans"/>
            </a:endParaRPr>
          </a:p>
          <a:p>
            <a:pPr marL="167005" indent="-154305">
              <a:lnSpc>
                <a:spcPct val="100000"/>
              </a:lnSpc>
              <a:spcBef>
                <a:spcPts val="2880"/>
              </a:spcBef>
              <a:buClr>
                <a:srgbClr val="005486"/>
              </a:buClr>
              <a:buFont typeface="Noto Sans"/>
              <a:buChar char="∙"/>
              <a:tabLst>
                <a:tab pos="167005" algn="l"/>
              </a:tabLst>
            </a:pPr>
            <a:r>
              <a:rPr sz="2400" spc="-85" dirty="0">
                <a:solidFill>
                  <a:srgbClr val="12284B"/>
                </a:solidFill>
                <a:latin typeface="Open Sans"/>
                <a:cs typeface="Open Sans"/>
              </a:rPr>
              <a:t>Removal</a:t>
            </a:r>
            <a:r>
              <a:rPr sz="2400" spc="-75" dirty="0">
                <a:solidFill>
                  <a:srgbClr val="12284B"/>
                </a:solidFill>
                <a:latin typeface="Open Sans"/>
                <a:cs typeface="Open Sans"/>
              </a:rPr>
              <a:t> </a:t>
            </a:r>
            <a:r>
              <a:rPr sz="2400" dirty="0">
                <a:solidFill>
                  <a:srgbClr val="12284B"/>
                </a:solidFill>
                <a:latin typeface="Open Sans"/>
                <a:cs typeface="Open Sans"/>
              </a:rPr>
              <a:t>of</a:t>
            </a:r>
            <a:r>
              <a:rPr sz="2400" spc="-75" dirty="0">
                <a:solidFill>
                  <a:srgbClr val="12284B"/>
                </a:solidFill>
                <a:latin typeface="Open Sans"/>
                <a:cs typeface="Open Sans"/>
              </a:rPr>
              <a:t> </a:t>
            </a:r>
            <a:r>
              <a:rPr sz="2400" spc="-60" dirty="0">
                <a:solidFill>
                  <a:srgbClr val="12284B"/>
                </a:solidFill>
                <a:latin typeface="Open Sans"/>
                <a:cs typeface="Open Sans"/>
              </a:rPr>
              <a:t>stand-</a:t>
            </a:r>
            <a:r>
              <a:rPr sz="2400" spc="-30" dirty="0">
                <a:solidFill>
                  <a:srgbClr val="12284B"/>
                </a:solidFill>
                <a:latin typeface="Open Sans"/>
                <a:cs typeface="Open Sans"/>
              </a:rPr>
              <a:t>alone</a:t>
            </a:r>
            <a:r>
              <a:rPr sz="2400" spc="-70" dirty="0">
                <a:solidFill>
                  <a:srgbClr val="12284B"/>
                </a:solidFill>
                <a:latin typeface="Open Sans"/>
                <a:cs typeface="Open Sans"/>
              </a:rPr>
              <a:t> </a:t>
            </a:r>
            <a:r>
              <a:rPr sz="2400" spc="-75" dirty="0">
                <a:solidFill>
                  <a:srgbClr val="12284B"/>
                </a:solidFill>
                <a:latin typeface="Open Sans"/>
                <a:cs typeface="Open Sans"/>
              </a:rPr>
              <a:t>writing </a:t>
            </a:r>
            <a:r>
              <a:rPr sz="2400" spc="-10" dirty="0">
                <a:solidFill>
                  <a:srgbClr val="12284B"/>
                </a:solidFill>
                <a:latin typeface="Open Sans"/>
                <a:cs typeface="Open Sans"/>
              </a:rPr>
              <a:t>items.</a:t>
            </a:r>
            <a:endParaRPr sz="2400">
              <a:latin typeface="Open Sans"/>
              <a:cs typeface="Open Sans"/>
            </a:endParaRPr>
          </a:p>
          <a:p>
            <a:pPr marL="167005" indent="-154305">
              <a:lnSpc>
                <a:spcPct val="100000"/>
              </a:lnSpc>
              <a:spcBef>
                <a:spcPts val="2880"/>
              </a:spcBef>
              <a:buClr>
                <a:srgbClr val="005486"/>
              </a:buClr>
              <a:buFont typeface="Noto Sans"/>
              <a:buChar char="∙"/>
              <a:tabLst>
                <a:tab pos="167005" algn="l"/>
              </a:tabLst>
            </a:pPr>
            <a:r>
              <a:rPr sz="2400" spc="-55" dirty="0">
                <a:solidFill>
                  <a:srgbClr val="12284B"/>
                </a:solidFill>
                <a:latin typeface="Open Sans"/>
                <a:cs typeface="Open Sans"/>
              </a:rPr>
              <a:t>All</a:t>
            </a:r>
            <a:r>
              <a:rPr sz="2400" spc="-105" dirty="0">
                <a:solidFill>
                  <a:srgbClr val="12284B"/>
                </a:solidFill>
                <a:latin typeface="Open Sans"/>
                <a:cs typeface="Open Sans"/>
              </a:rPr>
              <a:t> </a:t>
            </a:r>
            <a:r>
              <a:rPr sz="2400" spc="-75" dirty="0">
                <a:solidFill>
                  <a:srgbClr val="12284B"/>
                </a:solidFill>
                <a:latin typeface="Open Sans"/>
                <a:cs typeface="Open Sans"/>
              </a:rPr>
              <a:t>writing</a:t>
            </a:r>
            <a:r>
              <a:rPr sz="2400" spc="-80" dirty="0">
                <a:solidFill>
                  <a:srgbClr val="12284B"/>
                </a:solidFill>
                <a:latin typeface="Open Sans"/>
                <a:cs typeface="Open Sans"/>
              </a:rPr>
              <a:t> </a:t>
            </a:r>
            <a:r>
              <a:rPr sz="2400" spc="-45" dirty="0">
                <a:solidFill>
                  <a:srgbClr val="12284B"/>
                </a:solidFill>
                <a:latin typeface="Open Sans"/>
                <a:cs typeface="Open Sans"/>
              </a:rPr>
              <a:t>items</a:t>
            </a:r>
            <a:r>
              <a:rPr sz="2400" spc="-100" dirty="0">
                <a:solidFill>
                  <a:srgbClr val="12284B"/>
                </a:solidFill>
                <a:latin typeface="Open Sans"/>
                <a:cs typeface="Open Sans"/>
              </a:rPr>
              <a:t> </a:t>
            </a:r>
            <a:r>
              <a:rPr sz="2400" spc="-10" dirty="0">
                <a:solidFill>
                  <a:srgbClr val="12284B"/>
                </a:solidFill>
                <a:latin typeface="Open Sans"/>
                <a:cs typeface="Open Sans"/>
              </a:rPr>
              <a:t>are</a:t>
            </a:r>
            <a:r>
              <a:rPr sz="2400" spc="-95" dirty="0">
                <a:solidFill>
                  <a:srgbClr val="12284B"/>
                </a:solidFill>
                <a:latin typeface="Open Sans"/>
                <a:cs typeface="Open Sans"/>
              </a:rPr>
              <a:t> </a:t>
            </a:r>
            <a:r>
              <a:rPr sz="2400" spc="-55" dirty="0">
                <a:solidFill>
                  <a:srgbClr val="12284B"/>
                </a:solidFill>
                <a:latin typeface="Open Sans"/>
                <a:cs typeface="Open Sans"/>
              </a:rPr>
              <a:t>embedded</a:t>
            </a:r>
            <a:r>
              <a:rPr sz="2400" spc="-95" dirty="0">
                <a:solidFill>
                  <a:srgbClr val="12284B"/>
                </a:solidFill>
                <a:latin typeface="Open Sans"/>
                <a:cs typeface="Open Sans"/>
              </a:rPr>
              <a:t> </a:t>
            </a:r>
            <a:r>
              <a:rPr sz="2400" dirty="0">
                <a:solidFill>
                  <a:srgbClr val="12284B"/>
                </a:solidFill>
                <a:latin typeface="Open Sans"/>
                <a:cs typeface="Open Sans"/>
              </a:rPr>
              <a:t>in</a:t>
            </a:r>
            <a:r>
              <a:rPr sz="2400" spc="-90" dirty="0">
                <a:solidFill>
                  <a:srgbClr val="12284B"/>
                </a:solidFill>
                <a:latin typeface="Open Sans"/>
                <a:cs typeface="Open Sans"/>
              </a:rPr>
              <a:t> </a:t>
            </a:r>
            <a:r>
              <a:rPr sz="2400" spc="-60" dirty="0">
                <a:solidFill>
                  <a:srgbClr val="12284B"/>
                </a:solidFill>
                <a:latin typeface="Open Sans"/>
                <a:cs typeface="Open Sans"/>
              </a:rPr>
              <a:t>passage-</a:t>
            </a:r>
            <a:r>
              <a:rPr sz="2400" spc="-45" dirty="0">
                <a:solidFill>
                  <a:srgbClr val="12284B"/>
                </a:solidFill>
                <a:latin typeface="Open Sans"/>
                <a:cs typeface="Open Sans"/>
              </a:rPr>
              <a:t>based</a:t>
            </a:r>
            <a:r>
              <a:rPr sz="2400" spc="-95" dirty="0">
                <a:solidFill>
                  <a:srgbClr val="12284B"/>
                </a:solidFill>
                <a:latin typeface="Open Sans"/>
                <a:cs typeface="Open Sans"/>
              </a:rPr>
              <a:t> </a:t>
            </a:r>
            <a:r>
              <a:rPr sz="2400" spc="-10" dirty="0">
                <a:solidFill>
                  <a:srgbClr val="12284B"/>
                </a:solidFill>
                <a:latin typeface="Open Sans"/>
                <a:cs typeface="Open Sans"/>
              </a:rPr>
              <a:t>blocks.</a:t>
            </a:r>
            <a:endParaRPr sz="2400">
              <a:latin typeface="Open Sans"/>
              <a:cs typeface="Open Sans"/>
            </a:endParaRPr>
          </a:p>
        </p:txBody>
      </p:sp>
      <p:sp>
        <p:nvSpPr>
          <p:cNvPr id="3" name="object 3"/>
          <p:cNvSpPr txBox="1">
            <a:spLocks noGrp="1"/>
          </p:cNvSpPr>
          <p:nvPr>
            <p:ph type="title"/>
          </p:nvPr>
        </p:nvSpPr>
        <p:spPr>
          <a:prstGeom prst="rect">
            <a:avLst/>
          </a:prstGeom>
        </p:spPr>
        <p:txBody>
          <a:bodyPr vert="horz" wrap="square" lIns="0" tIns="83537" rIns="0" bIns="0" rtlCol="0">
            <a:spAutoFit/>
          </a:bodyPr>
          <a:lstStyle/>
          <a:p>
            <a:pPr marL="321945">
              <a:lnSpc>
                <a:spcPct val="100000"/>
              </a:lnSpc>
              <a:spcBef>
                <a:spcPts val="100"/>
              </a:spcBef>
            </a:pPr>
            <a:r>
              <a:rPr spc="-60" dirty="0">
                <a:solidFill>
                  <a:srgbClr val="12284B"/>
                </a:solidFill>
              </a:rPr>
              <a:t>Changes</a:t>
            </a:r>
            <a:r>
              <a:rPr spc="-215" dirty="0">
                <a:solidFill>
                  <a:srgbClr val="12284B"/>
                </a:solidFill>
              </a:rPr>
              <a:t> </a:t>
            </a:r>
            <a:r>
              <a:rPr dirty="0">
                <a:solidFill>
                  <a:srgbClr val="12284B"/>
                </a:solidFill>
              </a:rPr>
              <a:t>for</a:t>
            </a:r>
            <a:r>
              <a:rPr spc="-200" dirty="0">
                <a:solidFill>
                  <a:srgbClr val="12284B"/>
                </a:solidFill>
              </a:rPr>
              <a:t> </a:t>
            </a:r>
            <a:r>
              <a:rPr spc="-100" dirty="0">
                <a:solidFill>
                  <a:srgbClr val="12284B"/>
                </a:solidFill>
              </a:rPr>
              <a:t>Summative</a:t>
            </a:r>
            <a:r>
              <a:rPr spc="-185" dirty="0">
                <a:solidFill>
                  <a:srgbClr val="12284B"/>
                </a:solidFill>
              </a:rPr>
              <a:t> </a:t>
            </a:r>
            <a:r>
              <a:rPr spc="-65" dirty="0">
                <a:solidFill>
                  <a:srgbClr val="12284B"/>
                </a:solidFill>
              </a:rPr>
              <a:t>Assessment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7357" y="1655249"/>
            <a:ext cx="9427845" cy="4048760"/>
          </a:xfrm>
          <a:prstGeom prst="rect">
            <a:avLst/>
          </a:prstGeom>
        </p:spPr>
        <p:txBody>
          <a:bodyPr vert="horz" wrap="square" lIns="0" tIns="12700" rIns="0" bIns="0" rtlCol="0">
            <a:spAutoFit/>
          </a:bodyPr>
          <a:lstStyle/>
          <a:p>
            <a:pPr marL="153670" marR="967105" indent="-141605">
              <a:lnSpc>
                <a:spcPct val="100000"/>
              </a:lnSpc>
              <a:spcBef>
                <a:spcPts val="100"/>
              </a:spcBef>
              <a:buClr>
                <a:srgbClr val="005486"/>
              </a:buClr>
              <a:buFont typeface="Noto Sans"/>
              <a:buChar char="∙"/>
              <a:tabLst>
                <a:tab pos="154940" algn="l"/>
              </a:tabLst>
            </a:pPr>
            <a:r>
              <a:rPr sz="2800" spc="-55" dirty="0">
                <a:solidFill>
                  <a:srgbClr val="12284B"/>
                </a:solidFill>
                <a:latin typeface="Open Sans"/>
                <a:cs typeface="Open Sans"/>
              </a:rPr>
              <a:t>Assessment</a:t>
            </a:r>
            <a:r>
              <a:rPr sz="2800" spc="-105" dirty="0">
                <a:solidFill>
                  <a:srgbClr val="12284B"/>
                </a:solidFill>
                <a:latin typeface="Open Sans"/>
                <a:cs typeface="Open Sans"/>
              </a:rPr>
              <a:t> </a:t>
            </a:r>
            <a:r>
              <a:rPr sz="2800" spc="-45" dirty="0">
                <a:solidFill>
                  <a:srgbClr val="12284B"/>
                </a:solidFill>
                <a:latin typeface="Open Sans"/>
                <a:cs typeface="Open Sans"/>
              </a:rPr>
              <a:t>Level</a:t>
            </a:r>
            <a:r>
              <a:rPr sz="2800" spc="-105" dirty="0">
                <a:solidFill>
                  <a:srgbClr val="12284B"/>
                </a:solidFill>
                <a:latin typeface="Open Sans"/>
                <a:cs typeface="Open Sans"/>
              </a:rPr>
              <a:t> </a:t>
            </a:r>
            <a:r>
              <a:rPr sz="2800" spc="-50" dirty="0">
                <a:solidFill>
                  <a:srgbClr val="12284B"/>
                </a:solidFill>
                <a:latin typeface="Open Sans"/>
                <a:cs typeface="Open Sans"/>
              </a:rPr>
              <a:t>Descriptors-</a:t>
            </a:r>
            <a:r>
              <a:rPr sz="2800" spc="-105" dirty="0">
                <a:solidFill>
                  <a:srgbClr val="12284B"/>
                </a:solidFill>
                <a:latin typeface="Open Sans"/>
                <a:cs typeface="Open Sans"/>
              </a:rPr>
              <a:t> </a:t>
            </a:r>
            <a:r>
              <a:rPr sz="2800" spc="-70" dirty="0">
                <a:solidFill>
                  <a:srgbClr val="12284B"/>
                </a:solidFill>
                <a:latin typeface="Open Sans"/>
                <a:cs typeface="Open Sans"/>
              </a:rPr>
              <a:t>overall</a:t>
            </a:r>
            <a:r>
              <a:rPr sz="2800" spc="-100" dirty="0">
                <a:solidFill>
                  <a:srgbClr val="12284B"/>
                </a:solidFill>
                <a:latin typeface="Open Sans"/>
                <a:cs typeface="Open Sans"/>
              </a:rPr>
              <a:t> </a:t>
            </a:r>
            <a:r>
              <a:rPr sz="2800" spc="-50" dirty="0">
                <a:solidFill>
                  <a:srgbClr val="12284B"/>
                </a:solidFill>
                <a:latin typeface="Open Sans"/>
                <a:cs typeface="Open Sans"/>
              </a:rPr>
              <a:t>description</a:t>
            </a:r>
            <a:r>
              <a:rPr sz="2800" spc="-105" dirty="0">
                <a:solidFill>
                  <a:srgbClr val="12284B"/>
                </a:solidFill>
                <a:latin typeface="Open Sans"/>
                <a:cs typeface="Open Sans"/>
              </a:rPr>
              <a:t> </a:t>
            </a:r>
            <a:r>
              <a:rPr sz="2800" spc="-25" dirty="0">
                <a:solidFill>
                  <a:srgbClr val="12284B"/>
                </a:solidFill>
                <a:latin typeface="Open Sans"/>
                <a:cs typeface="Open Sans"/>
              </a:rPr>
              <a:t>of 	</a:t>
            </a:r>
            <a:r>
              <a:rPr sz="2800" spc="-60" dirty="0">
                <a:solidFill>
                  <a:srgbClr val="12284B"/>
                </a:solidFill>
                <a:latin typeface="Open Sans"/>
                <a:cs typeface="Open Sans"/>
              </a:rPr>
              <a:t>performance</a:t>
            </a:r>
            <a:r>
              <a:rPr sz="2800" spc="-105" dirty="0">
                <a:solidFill>
                  <a:srgbClr val="12284B"/>
                </a:solidFill>
                <a:latin typeface="Open Sans"/>
                <a:cs typeface="Open Sans"/>
              </a:rPr>
              <a:t> </a:t>
            </a:r>
            <a:r>
              <a:rPr sz="2800" dirty="0">
                <a:solidFill>
                  <a:srgbClr val="12284B"/>
                </a:solidFill>
                <a:latin typeface="Open Sans"/>
                <a:cs typeface="Open Sans"/>
              </a:rPr>
              <a:t>on</a:t>
            </a:r>
            <a:r>
              <a:rPr sz="2800" spc="-105" dirty="0">
                <a:solidFill>
                  <a:srgbClr val="12284B"/>
                </a:solidFill>
                <a:latin typeface="Open Sans"/>
                <a:cs typeface="Open Sans"/>
              </a:rPr>
              <a:t> </a:t>
            </a:r>
            <a:r>
              <a:rPr sz="2800" spc="-75" dirty="0">
                <a:solidFill>
                  <a:srgbClr val="12284B"/>
                </a:solidFill>
                <a:latin typeface="Open Sans"/>
                <a:cs typeface="Open Sans"/>
              </a:rPr>
              <a:t>summative</a:t>
            </a:r>
            <a:r>
              <a:rPr sz="2800" spc="-105" dirty="0">
                <a:solidFill>
                  <a:srgbClr val="12284B"/>
                </a:solidFill>
                <a:latin typeface="Open Sans"/>
                <a:cs typeface="Open Sans"/>
              </a:rPr>
              <a:t> </a:t>
            </a:r>
            <a:r>
              <a:rPr sz="2800" spc="-10" dirty="0">
                <a:solidFill>
                  <a:srgbClr val="12284B"/>
                </a:solidFill>
                <a:latin typeface="Open Sans"/>
                <a:cs typeface="Open Sans"/>
              </a:rPr>
              <a:t>assessment.</a:t>
            </a:r>
            <a:endParaRPr sz="2800">
              <a:latin typeface="Open Sans"/>
              <a:cs typeface="Open Sans"/>
            </a:endParaRPr>
          </a:p>
          <a:p>
            <a:pPr>
              <a:lnSpc>
                <a:spcPct val="100000"/>
              </a:lnSpc>
              <a:spcBef>
                <a:spcPts val="1945"/>
              </a:spcBef>
              <a:buClr>
                <a:srgbClr val="005486"/>
              </a:buClr>
              <a:buFont typeface="Noto Sans"/>
              <a:buChar char="∙"/>
            </a:pPr>
            <a:endParaRPr sz="2800">
              <a:latin typeface="Open Sans"/>
              <a:cs typeface="Open Sans"/>
            </a:endParaRPr>
          </a:p>
          <a:p>
            <a:pPr marL="153670" marR="80010" indent="-141605">
              <a:lnSpc>
                <a:spcPct val="100000"/>
              </a:lnSpc>
              <a:buClr>
                <a:srgbClr val="005486"/>
              </a:buClr>
              <a:buFont typeface="Noto Sans"/>
              <a:buChar char="∙"/>
              <a:tabLst>
                <a:tab pos="154940" algn="l"/>
              </a:tabLst>
            </a:pPr>
            <a:r>
              <a:rPr sz="2800" spc="-60" dirty="0">
                <a:solidFill>
                  <a:srgbClr val="12284B"/>
                </a:solidFill>
                <a:latin typeface="Open Sans"/>
                <a:cs typeface="Open Sans"/>
              </a:rPr>
              <a:t>Performance</a:t>
            </a:r>
            <a:r>
              <a:rPr sz="2800" spc="-105" dirty="0">
                <a:solidFill>
                  <a:srgbClr val="12284B"/>
                </a:solidFill>
                <a:latin typeface="Open Sans"/>
                <a:cs typeface="Open Sans"/>
              </a:rPr>
              <a:t> </a:t>
            </a:r>
            <a:r>
              <a:rPr sz="2800" spc="-45" dirty="0">
                <a:solidFill>
                  <a:srgbClr val="12284B"/>
                </a:solidFill>
                <a:latin typeface="Open Sans"/>
                <a:cs typeface="Open Sans"/>
              </a:rPr>
              <a:t>Level</a:t>
            </a:r>
            <a:r>
              <a:rPr sz="2800" spc="-105" dirty="0">
                <a:solidFill>
                  <a:srgbClr val="12284B"/>
                </a:solidFill>
                <a:latin typeface="Open Sans"/>
                <a:cs typeface="Open Sans"/>
              </a:rPr>
              <a:t> </a:t>
            </a:r>
            <a:r>
              <a:rPr sz="2800" spc="-50" dirty="0">
                <a:solidFill>
                  <a:srgbClr val="12284B"/>
                </a:solidFill>
                <a:latin typeface="Open Sans"/>
                <a:cs typeface="Open Sans"/>
              </a:rPr>
              <a:t>Descriptors</a:t>
            </a:r>
            <a:r>
              <a:rPr sz="2800" spc="-105" dirty="0">
                <a:solidFill>
                  <a:srgbClr val="12284B"/>
                </a:solidFill>
                <a:latin typeface="Open Sans"/>
                <a:cs typeface="Open Sans"/>
              </a:rPr>
              <a:t> </a:t>
            </a:r>
            <a:r>
              <a:rPr sz="2800" spc="-60" dirty="0">
                <a:solidFill>
                  <a:srgbClr val="12284B"/>
                </a:solidFill>
                <a:latin typeface="Open Sans"/>
                <a:cs typeface="Open Sans"/>
              </a:rPr>
              <a:t>(grade</a:t>
            </a:r>
            <a:r>
              <a:rPr sz="2800" spc="-105" dirty="0">
                <a:solidFill>
                  <a:srgbClr val="12284B"/>
                </a:solidFill>
                <a:latin typeface="Open Sans"/>
                <a:cs typeface="Open Sans"/>
              </a:rPr>
              <a:t> </a:t>
            </a:r>
            <a:r>
              <a:rPr sz="2800" spc="-55" dirty="0">
                <a:solidFill>
                  <a:srgbClr val="12284B"/>
                </a:solidFill>
                <a:latin typeface="Open Sans"/>
                <a:cs typeface="Open Sans"/>
              </a:rPr>
              <a:t>speciﬁc)-</a:t>
            </a:r>
            <a:r>
              <a:rPr sz="2800" spc="-105" dirty="0">
                <a:solidFill>
                  <a:srgbClr val="12284B"/>
                </a:solidFill>
                <a:latin typeface="Open Sans"/>
                <a:cs typeface="Open Sans"/>
              </a:rPr>
              <a:t> </a:t>
            </a:r>
            <a:r>
              <a:rPr sz="2800" spc="-10" dirty="0">
                <a:solidFill>
                  <a:srgbClr val="12284B"/>
                </a:solidFill>
                <a:latin typeface="Open Sans"/>
                <a:cs typeface="Open Sans"/>
              </a:rPr>
              <a:t>standards 	</a:t>
            </a:r>
            <a:r>
              <a:rPr sz="2800" spc="-40" dirty="0">
                <a:solidFill>
                  <a:srgbClr val="12284B"/>
                </a:solidFill>
                <a:latin typeface="Open Sans"/>
                <a:cs typeface="Open Sans"/>
              </a:rPr>
              <a:t>based</a:t>
            </a:r>
            <a:r>
              <a:rPr sz="2800" spc="-145" dirty="0">
                <a:solidFill>
                  <a:srgbClr val="12284B"/>
                </a:solidFill>
                <a:latin typeface="Open Sans"/>
                <a:cs typeface="Open Sans"/>
              </a:rPr>
              <a:t> </a:t>
            </a:r>
            <a:r>
              <a:rPr sz="2800" spc="-50" dirty="0">
                <a:solidFill>
                  <a:srgbClr val="12284B"/>
                </a:solidFill>
                <a:latin typeface="Open Sans"/>
                <a:cs typeface="Open Sans"/>
              </a:rPr>
              <a:t>descriptors.</a:t>
            </a:r>
            <a:r>
              <a:rPr sz="2800" spc="-120" dirty="0">
                <a:solidFill>
                  <a:srgbClr val="12284B"/>
                </a:solidFill>
                <a:latin typeface="Open Sans"/>
                <a:cs typeface="Open Sans"/>
              </a:rPr>
              <a:t> </a:t>
            </a:r>
            <a:r>
              <a:rPr sz="2800" spc="-80" dirty="0">
                <a:solidFill>
                  <a:srgbClr val="12284B"/>
                </a:solidFill>
                <a:latin typeface="Open Sans"/>
                <a:cs typeface="Open Sans"/>
              </a:rPr>
              <a:t>Available</a:t>
            </a:r>
            <a:r>
              <a:rPr sz="2800" spc="-100" dirty="0">
                <a:solidFill>
                  <a:srgbClr val="12284B"/>
                </a:solidFill>
                <a:latin typeface="Open Sans"/>
                <a:cs typeface="Open Sans"/>
              </a:rPr>
              <a:t> </a:t>
            </a:r>
            <a:r>
              <a:rPr sz="2800" dirty="0">
                <a:solidFill>
                  <a:srgbClr val="12284B"/>
                </a:solidFill>
                <a:latin typeface="Open Sans"/>
                <a:cs typeface="Open Sans"/>
              </a:rPr>
              <a:t>in</a:t>
            </a:r>
            <a:r>
              <a:rPr sz="2800" spc="-120" dirty="0">
                <a:solidFill>
                  <a:srgbClr val="12284B"/>
                </a:solidFill>
                <a:latin typeface="Open Sans"/>
                <a:cs typeface="Open Sans"/>
              </a:rPr>
              <a:t> </a:t>
            </a:r>
            <a:r>
              <a:rPr sz="2800" spc="-10" dirty="0">
                <a:solidFill>
                  <a:srgbClr val="12284B"/>
                </a:solidFill>
                <a:latin typeface="Open Sans"/>
                <a:cs typeface="Open Sans"/>
              </a:rPr>
              <a:t>the</a:t>
            </a:r>
            <a:r>
              <a:rPr sz="2800" spc="-120" dirty="0">
                <a:solidFill>
                  <a:srgbClr val="12284B"/>
                </a:solidFill>
                <a:latin typeface="Open Sans"/>
                <a:cs typeface="Open Sans"/>
              </a:rPr>
              <a:t> </a:t>
            </a:r>
            <a:r>
              <a:rPr sz="2800" spc="-65" dirty="0">
                <a:solidFill>
                  <a:srgbClr val="12284B"/>
                </a:solidFill>
                <a:latin typeface="Open Sans"/>
                <a:cs typeface="Open Sans"/>
              </a:rPr>
              <a:t>fall</a:t>
            </a:r>
            <a:r>
              <a:rPr sz="2800" spc="-120" dirty="0">
                <a:solidFill>
                  <a:srgbClr val="12284B"/>
                </a:solidFill>
                <a:latin typeface="Open Sans"/>
                <a:cs typeface="Open Sans"/>
              </a:rPr>
              <a:t> </a:t>
            </a:r>
            <a:r>
              <a:rPr sz="2800" dirty="0">
                <a:solidFill>
                  <a:srgbClr val="12284B"/>
                </a:solidFill>
                <a:latin typeface="Open Sans"/>
                <a:cs typeface="Open Sans"/>
              </a:rPr>
              <a:t>of</a:t>
            </a:r>
            <a:r>
              <a:rPr sz="2800" spc="-120" dirty="0">
                <a:solidFill>
                  <a:srgbClr val="12284B"/>
                </a:solidFill>
                <a:latin typeface="Open Sans"/>
                <a:cs typeface="Open Sans"/>
              </a:rPr>
              <a:t> </a:t>
            </a:r>
            <a:r>
              <a:rPr sz="2800" spc="-10" dirty="0">
                <a:solidFill>
                  <a:srgbClr val="12284B"/>
                </a:solidFill>
                <a:latin typeface="Open Sans"/>
                <a:cs typeface="Open Sans"/>
              </a:rPr>
              <a:t>2024.</a:t>
            </a:r>
            <a:endParaRPr sz="2800">
              <a:latin typeface="Open Sans"/>
              <a:cs typeface="Open Sans"/>
            </a:endParaRPr>
          </a:p>
          <a:p>
            <a:pPr>
              <a:lnSpc>
                <a:spcPct val="100000"/>
              </a:lnSpc>
              <a:spcBef>
                <a:spcPts val="1945"/>
              </a:spcBef>
              <a:buClr>
                <a:srgbClr val="005486"/>
              </a:buClr>
              <a:buFont typeface="Noto Sans"/>
              <a:buChar char="∙"/>
            </a:pPr>
            <a:endParaRPr sz="2800">
              <a:latin typeface="Open Sans"/>
              <a:cs typeface="Open Sans"/>
            </a:endParaRPr>
          </a:p>
          <a:p>
            <a:pPr marL="153670" marR="5080" indent="-141605">
              <a:lnSpc>
                <a:spcPct val="100000"/>
              </a:lnSpc>
              <a:buClr>
                <a:srgbClr val="005486"/>
              </a:buClr>
              <a:buFont typeface="Noto Sans"/>
              <a:buChar char="∙"/>
              <a:tabLst>
                <a:tab pos="154940" algn="l"/>
              </a:tabLst>
            </a:pPr>
            <a:r>
              <a:rPr sz="2800" spc="-35" dirty="0">
                <a:solidFill>
                  <a:srgbClr val="12284B"/>
                </a:solidFill>
                <a:latin typeface="Open Sans"/>
                <a:cs typeface="Open Sans"/>
              </a:rPr>
              <a:t>Goal</a:t>
            </a:r>
            <a:r>
              <a:rPr sz="2800" spc="-105" dirty="0">
                <a:solidFill>
                  <a:srgbClr val="12284B"/>
                </a:solidFill>
                <a:latin typeface="Open Sans"/>
                <a:cs typeface="Open Sans"/>
              </a:rPr>
              <a:t> </a:t>
            </a:r>
            <a:r>
              <a:rPr sz="2800" spc="-40" dirty="0">
                <a:solidFill>
                  <a:srgbClr val="12284B"/>
                </a:solidFill>
                <a:latin typeface="Open Sans"/>
                <a:cs typeface="Open Sans"/>
              </a:rPr>
              <a:t>for</a:t>
            </a:r>
            <a:r>
              <a:rPr sz="2800" spc="-105" dirty="0">
                <a:solidFill>
                  <a:srgbClr val="12284B"/>
                </a:solidFill>
                <a:latin typeface="Open Sans"/>
                <a:cs typeface="Open Sans"/>
              </a:rPr>
              <a:t> </a:t>
            </a:r>
            <a:r>
              <a:rPr sz="2800" spc="-55" dirty="0">
                <a:solidFill>
                  <a:srgbClr val="12284B"/>
                </a:solidFill>
                <a:latin typeface="Open Sans"/>
                <a:cs typeface="Open Sans"/>
              </a:rPr>
              <a:t>new</a:t>
            </a:r>
            <a:r>
              <a:rPr sz="2800" spc="-105" dirty="0">
                <a:solidFill>
                  <a:srgbClr val="12284B"/>
                </a:solidFill>
                <a:latin typeface="Open Sans"/>
                <a:cs typeface="Open Sans"/>
              </a:rPr>
              <a:t> </a:t>
            </a:r>
            <a:r>
              <a:rPr sz="2800" spc="-55" dirty="0">
                <a:solidFill>
                  <a:srgbClr val="12284B"/>
                </a:solidFill>
                <a:latin typeface="Open Sans"/>
                <a:cs typeface="Open Sans"/>
              </a:rPr>
              <a:t>assessments</a:t>
            </a:r>
            <a:r>
              <a:rPr sz="2800" spc="-105" dirty="0">
                <a:solidFill>
                  <a:srgbClr val="12284B"/>
                </a:solidFill>
                <a:latin typeface="Open Sans"/>
                <a:cs typeface="Open Sans"/>
              </a:rPr>
              <a:t> </a:t>
            </a:r>
            <a:r>
              <a:rPr sz="2800" dirty="0">
                <a:solidFill>
                  <a:srgbClr val="12284B"/>
                </a:solidFill>
                <a:latin typeface="Open Sans"/>
                <a:cs typeface="Open Sans"/>
              </a:rPr>
              <a:t>–</a:t>
            </a:r>
            <a:r>
              <a:rPr sz="2800" spc="-105" dirty="0">
                <a:solidFill>
                  <a:srgbClr val="12284B"/>
                </a:solidFill>
                <a:latin typeface="Open Sans"/>
                <a:cs typeface="Open Sans"/>
              </a:rPr>
              <a:t> </a:t>
            </a:r>
            <a:r>
              <a:rPr sz="2800" dirty="0">
                <a:solidFill>
                  <a:srgbClr val="12284B"/>
                </a:solidFill>
                <a:latin typeface="Open Sans"/>
                <a:cs typeface="Open Sans"/>
              </a:rPr>
              <a:t>use</a:t>
            </a:r>
            <a:r>
              <a:rPr sz="2800" spc="-105" dirty="0">
                <a:solidFill>
                  <a:srgbClr val="12284B"/>
                </a:solidFill>
                <a:latin typeface="Open Sans"/>
                <a:cs typeface="Open Sans"/>
              </a:rPr>
              <a:t> </a:t>
            </a:r>
            <a:r>
              <a:rPr sz="2800" spc="-70" dirty="0">
                <a:solidFill>
                  <a:srgbClr val="12284B"/>
                </a:solidFill>
                <a:latin typeface="Open Sans"/>
                <a:cs typeface="Open Sans"/>
              </a:rPr>
              <a:t>common</a:t>
            </a:r>
            <a:r>
              <a:rPr sz="2800" spc="-105" dirty="0">
                <a:solidFill>
                  <a:srgbClr val="12284B"/>
                </a:solidFill>
                <a:latin typeface="Open Sans"/>
                <a:cs typeface="Open Sans"/>
              </a:rPr>
              <a:t> </a:t>
            </a:r>
            <a:r>
              <a:rPr sz="2800" spc="-45" dirty="0">
                <a:solidFill>
                  <a:srgbClr val="12284B"/>
                </a:solidFill>
                <a:latin typeface="Open Sans"/>
                <a:cs typeface="Open Sans"/>
              </a:rPr>
              <a:t>terms</a:t>
            </a:r>
            <a:r>
              <a:rPr sz="2800" spc="-105" dirty="0">
                <a:solidFill>
                  <a:srgbClr val="12284B"/>
                </a:solidFill>
                <a:latin typeface="Open Sans"/>
                <a:cs typeface="Open Sans"/>
              </a:rPr>
              <a:t> </a:t>
            </a:r>
            <a:r>
              <a:rPr sz="2800" dirty="0">
                <a:solidFill>
                  <a:srgbClr val="12284B"/>
                </a:solidFill>
                <a:latin typeface="Open Sans"/>
                <a:cs typeface="Open Sans"/>
              </a:rPr>
              <a:t>to</a:t>
            </a:r>
            <a:r>
              <a:rPr sz="2800" spc="-105" dirty="0">
                <a:solidFill>
                  <a:srgbClr val="12284B"/>
                </a:solidFill>
                <a:latin typeface="Open Sans"/>
                <a:cs typeface="Open Sans"/>
              </a:rPr>
              <a:t> </a:t>
            </a:r>
            <a:r>
              <a:rPr sz="2800" dirty="0">
                <a:solidFill>
                  <a:srgbClr val="12284B"/>
                </a:solidFill>
                <a:latin typeface="Open Sans"/>
                <a:cs typeface="Open Sans"/>
              </a:rPr>
              <a:t>be</a:t>
            </a:r>
            <a:r>
              <a:rPr sz="2800" spc="-105" dirty="0">
                <a:solidFill>
                  <a:srgbClr val="12284B"/>
                </a:solidFill>
                <a:latin typeface="Open Sans"/>
                <a:cs typeface="Open Sans"/>
              </a:rPr>
              <a:t> </a:t>
            </a:r>
            <a:r>
              <a:rPr sz="2800" spc="-20" dirty="0">
                <a:solidFill>
                  <a:srgbClr val="12284B"/>
                </a:solidFill>
                <a:latin typeface="Open Sans"/>
                <a:cs typeface="Open Sans"/>
              </a:rPr>
              <a:t>less 	</a:t>
            </a:r>
            <a:r>
              <a:rPr sz="2800" spc="-10" dirty="0">
                <a:solidFill>
                  <a:srgbClr val="12284B"/>
                </a:solidFill>
                <a:latin typeface="Open Sans"/>
                <a:cs typeface="Open Sans"/>
              </a:rPr>
              <a:t>confusing.</a:t>
            </a:r>
            <a:endParaRPr sz="2800">
              <a:latin typeface="Open Sans"/>
              <a:cs typeface="Open Sans"/>
            </a:endParaRPr>
          </a:p>
        </p:txBody>
      </p:sp>
      <p:sp>
        <p:nvSpPr>
          <p:cNvPr id="3" name="object 3"/>
          <p:cNvSpPr txBox="1">
            <a:spLocks noGrp="1"/>
          </p:cNvSpPr>
          <p:nvPr>
            <p:ph type="title"/>
          </p:nvPr>
        </p:nvSpPr>
        <p:spPr>
          <a:prstGeom prst="rect">
            <a:avLst/>
          </a:prstGeom>
        </p:spPr>
        <p:txBody>
          <a:bodyPr vert="horz" wrap="square" lIns="0" tIns="120573" rIns="0" bIns="0" rtlCol="0">
            <a:spAutoFit/>
          </a:bodyPr>
          <a:lstStyle/>
          <a:p>
            <a:pPr marL="321945">
              <a:lnSpc>
                <a:spcPct val="100000"/>
              </a:lnSpc>
              <a:spcBef>
                <a:spcPts val="110"/>
              </a:spcBef>
            </a:pPr>
            <a:r>
              <a:rPr sz="3950" dirty="0">
                <a:solidFill>
                  <a:srgbClr val="12284B"/>
                </a:solidFill>
              </a:rPr>
              <a:t>2</a:t>
            </a:r>
            <a:r>
              <a:rPr sz="3950" spc="-150" dirty="0">
                <a:solidFill>
                  <a:srgbClr val="12284B"/>
                </a:solidFill>
              </a:rPr>
              <a:t> </a:t>
            </a:r>
            <a:r>
              <a:rPr sz="3950" spc="-10" dirty="0">
                <a:solidFill>
                  <a:srgbClr val="12284B"/>
                </a:solidFill>
              </a:rPr>
              <a:t>Sets</a:t>
            </a:r>
            <a:r>
              <a:rPr sz="3950" spc="-145" dirty="0">
                <a:solidFill>
                  <a:srgbClr val="12284B"/>
                </a:solidFill>
              </a:rPr>
              <a:t> </a:t>
            </a:r>
            <a:r>
              <a:rPr sz="3950" dirty="0">
                <a:solidFill>
                  <a:srgbClr val="12284B"/>
                </a:solidFill>
              </a:rPr>
              <a:t>of</a:t>
            </a:r>
            <a:r>
              <a:rPr sz="3950" spc="-145" dirty="0">
                <a:solidFill>
                  <a:srgbClr val="12284B"/>
                </a:solidFill>
              </a:rPr>
              <a:t> </a:t>
            </a:r>
            <a:r>
              <a:rPr sz="3950" spc="-60" dirty="0">
                <a:solidFill>
                  <a:srgbClr val="12284B"/>
                </a:solidFill>
              </a:rPr>
              <a:t>Performance</a:t>
            </a:r>
            <a:r>
              <a:rPr sz="3950" spc="-145" dirty="0">
                <a:solidFill>
                  <a:srgbClr val="12284B"/>
                </a:solidFill>
              </a:rPr>
              <a:t> </a:t>
            </a:r>
            <a:r>
              <a:rPr sz="3950" spc="-75" dirty="0">
                <a:solidFill>
                  <a:srgbClr val="12284B"/>
                </a:solidFill>
              </a:rPr>
              <a:t>Level</a:t>
            </a:r>
            <a:r>
              <a:rPr sz="3950" spc="-150" dirty="0">
                <a:solidFill>
                  <a:srgbClr val="12284B"/>
                </a:solidFill>
              </a:rPr>
              <a:t> </a:t>
            </a:r>
            <a:r>
              <a:rPr sz="3950" spc="-45" dirty="0">
                <a:solidFill>
                  <a:srgbClr val="12284B"/>
                </a:solidFill>
              </a:rPr>
              <a:t>Descriptors</a:t>
            </a:r>
            <a:endParaRPr sz="395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573" rIns="0" bIns="0" rtlCol="0">
            <a:spAutoFit/>
          </a:bodyPr>
          <a:lstStyle/>
          <a:p>
            <a:pPr marL="321945">
              <a:lnSpc>
                <a:spcPct val="100000"/>
              </a:lnSpc>
              <a:spcBef>
                <a:spcPts val="110"/>
              </a:spcBef>
            </a:pPr>
            <a:r>
              <a:rPr sz="3950" spc="-75" dirty="0">
                <a:solidFill>
                  <a:srgbClr val="12284B"/>
                </a:solidFill>
              </a:rPr>
              <a:t>Current</a:t>
            </a:r>
            <a:r>
              <a:rPr sz="3950" spc="-155" dirty="0">
                <a:solidFill>
                  <a:srgbClr val="12284B"/>
                </a:solidFill>
              </a:rPr>
              <a:t> </a:t>
            </a:r>
            <a:r>
              <a:rPr sz="3950" spc="-60" dirty="0">
                <a:solidFill>
                  <a:srgbClr val="12284B"/>
                </a:solidFill>
              </a:rPr>
              <a:t>Performance</a:t>
            </a:r>
            <a:r>
              <a:rPr sz="3950" spc="-150" dirty="0">
                <a:solidFill>
                  <a:srgbClr val="12284B"/>
                </a:solidFill>
              </a:rPr>
              <a:t> </a:t>
            </a:r>
            <a:r>
              <a:rPr sz="3950" spc="-75" dirty="0">
                <a:solidFill>
                  <a:srgbClr val="12284B"/>
                </a:solidFill>
              </a:rPr>
              <a:t>Level</a:t>
            </a:r>
            <a:r>
              <a:rPr sz="3950" spc="-150" dirty="0">
                <a:solidFill>
                  <a:srgbClr val="12284B"/>
                </a:solidFill>
              </a:rPr>
              <a:t> </a:t>
            </a:r>
            <a:r>
              <a:rPr sz="3950" spc="-45" dirty="0">
                <a:solidFill>
                  <a:srgbClr val="12284B"/>
                </a:solidFill>
              </a:rPr>
              <a:t>Descriptors</a:t>
            </a:r>
            <a:endParaRPr sz="3950"/>
          </a:p>
        </p:txBody>
      </p:sp>
      <p:sp>
        <p:nvSpPr>
          <p:cNvPr id="3" name="object 3"/>
          <p:cNvSpPr txBox="1"/>
          <p:nvPr/>
        </p:nvSpPr>
        <p:spPr>
          <a:xfrm>
            <a:off x="5982729" y="1495433"/>
            <a:ext cx="979805" cy="365760"/>
          </a:xfrm>
          <a:prstGeom prst="rect">
            <a:avLst/>
          </a:prstGeom>
          <a:solidFill>
            <a:srgbClr val="FFFF00"/>
          </a:solidFill>
        </p:spPr>
        <p:txBody>
          <a:bodyPr vert="horz" wrap="square" lIns="0" tIns="0" rIns="0" bIns="0" rtlCol="0">
            <a:spAutoFit/>
          </a:bodyPr>
          <a:lstStyle/>
          <a:p>
            <a:pPr>
              <a:lnSpc>
                <a:spcPts val="2785"/>
              </a:lnSpc>
            </a:pPr>
            <a:r>
              <a:rPr sz="2400" spc="-20" dirty="0">
                <a:solidFill>
                  <a:srgbClr val="12284B"/>
                </a:solidFill>
                <a:latin typeface="Open Sans"/>
                <a:cs typeface="Open Sans"/>
              </a:rPr>
              <a:t>limited</a:t>
            </a:r>
            <a:endParaRPr sz="2400">
              <a:latin typeface="Open Sans"/>
              <a:cs typeface="Open Sans"/>
            </a:endParaRPr>
          </a:p>
        </p:txBody>
      </p:sp>
      <p:sp>
        <p:nvSpPr>
          <p:cNvPr id="4" name="object 4"/>
          <p:cNvSpPr txBox="1"/>
          <p:nvPr/>
        </p:nvSpPr>
        <p:spPr>
          <a:xfrm>
            <a:off x="911221" y="1470541"/>
            <a:ext cx="10133330" cy="391160"/>
          </a:xfrm>
          <a:prstGeom prst="rect">
            <a:avLst/>
          </a:prstGeom>
        </p:spPr>
        <p:txBody>
          <a:bodyPr vert="horz" wrap="square" lIns="0" tIns="12700" rIns="0" bIns="0" rtlCol="0">
            <a:spAutoFit/>
          </a:bodyPr>
          <a:lstStyle/>
          <a:p>
            <a:pPr marL="12700">
              <a:lnSpc>
                <a:spcPct val="100000"/>
              </a:lnSpc>
              <a:spcBef>
                <a:spcPts val="100"/>
              </a:spcBef>
              <a:tabLst>
                <a:tab pos="6129655" algn="l"/>
              </a:tabLst>
            </a:pPr>
            <a:r>
              <a:rPr sz="2400" spc="-40" dirty="0">
                <a:solidFill>
                  <a:srgbClr val="12284B"/>
                </a:solidFill>
                <a:latin typeface="Open Sans"/>
                <a:cs typeface="Open Sans"/>
              </a:rPr>
              <a:t>Level</a:t>
            </a:r>
            <a:r>
              <a:rPr sz="2400" spc="-95" dirty="0">
                <a:solidFill>
                  <a:srgbClr val="12284B"/>
                </a:solidFill>
                <a:latin typeface="Open Sans"/>
                <a:cs typeface="Open Sans"/>
              </a:rPr>
              <a:t> </a:t>
            </a:r>
            <a:r>
              <a:rPr sz="2400" dirty="0">
                <a:solidFill>
                  <a:srgbClr val="12284B"/>
                </a:solidFill>
                <a:latin typeface="Open Sans"/>
                <a:cs typeface="Open Sans"/>
              </a:rPr>
              <a:t>1:</a:t>
            </a:r>
            <a:r>
              <a:rPr sz="2400" spc="-95" dirty="0">
                <a:solidFill>
                  <a:srgbClr val="12284B"/>
                </a:solidFill>
                <a:latin typeface="Open Sans"/>
                <a:cs typeface="Open Sans"/>
              </a:rPr>
              <a:t> </a:t>
            </a:r>
            <a:r>
              <a:rPr sz="2400" dirty="0">
                <a:solidFill>
                  <a:srgbClr val="12284B"/>
                </a:solidFill>
                <a:latin typeface="Open Sans"/>
                <a:cs typeface="Open Sans"/>
              </a:rPr>
              <a:t>A</a:t>
            </a:r>
            <a:r>
              <a:rPr sz="2400" spc="-95" dirty="0">
                <a:solidFill>
                  <a:srgbClr val="12284B"/>
                </a:solidFill>
                <a:latin typeface="Open Sans"/>
                <a:cs typeface="Open Sans"/>
              </a:rPr>
              <a:t> </a:t>
            </a:r>
            <a:r>
              <a:rPr sz="2400" spc="-40" dirty="0">
                <a:solidFill>
                  <a:srgbClr val="12284B"/>
                </a:solidFill>
                <a:latin typeface="Open Sans"/>
                <a:cs typeface="Open Sans"/>
              </a:rPr>
              <a:t>student</a:t>
            </a:r>
            <a:r>
              <a:rPr sz="2400" spc="-95" dirty="0">
                <a:solidFill>
                  <a:srgbClr val="12284B"/>
                </a:solidFill>
                <a:latin typeface="Open Sans"/>
                <a:cs typeface="Open Sans"/>
              </a:rPr>
              <a:t> </a:t>
            </a:r>
            <a:r>
              <a:rPr sz="2400" dirty="0">
                <a:solidFill>
                  <a:srgbClr val="12284B"/>
                </a:solidFill>
                <a:latin typeface="Open Sans"/>
                <a:cs typeface="Open Sans"/>
              </a:rPr>
              <a:t>at</a:t>
            </a:r>
            <a:r>
              <a:rPr sz="2400" spc="-95" dirty="0">
                <a:solidFill>
                  <a:srgbClr val="12284B"/>
                </a:solidFill>
                <a:latin typeface="Open Sans"/>
                <a:cs typeface="Open Sans"/>
              </a:rPr>
              <a:t> </a:t>
            </a:r>
            <a:r>
              <a:rPr sz="2400" spc="-40" dirty="0">
                <a:solidFill>
                  <a:srgbClr val="12284B"/>
                </a:solidFill>
                <a:latin typeface="Open Sans"/>
                <a:cs typeface="Open Sans"/>
              </a:rPr>
              <a:t>Level</a:t>
            </a:r>
            <a:r>
              <a:rPr sz="2400" spc="-90" dirty="0">
                <a:solidFill>
                  <a:srgbClr val="12284B"/>
                </a:solidFill>
                <a:latin typeface="Open Sans"/>
                <a:cs typeface="Open Sans"/>
              </a:rPr>
              <a:t> </a:t>
            </a:r>
            <a:r>
              <a:rPr sz="2400" dirty="0">
                <a:solidFill>
                  <a:srgbClr val="12284B"/>
                </a:solidFill>
                <a:latin typeface="Open Sans"/>
                <a:cs typeface="Open Sans"/>
              </a:rPr>
              <a:t>1</a:t>
            </a:r>
            <a:r>
              <a:rPr sz="2400" spc="-95" dirty="0">
                <a:solidFill>
                  <a:srgbClr val="12284B"/>
                </a:solidFill>
                <a:latin typeface="Open Sans"/>
                <a:cs typeface="Open Sans"/>
              </a:rPr>
              <a:t> </a:t>
            </a:r>
            <a:r>
              <a:rPr sz="2400" spc="-60" dirty="0">
                <a:solidFill>
                  <a:srgbClr val="12284B"/>
                </a:solidFill>
                <a:latin typeface="Open Sans"/>
                <a:cs typeface="Open Sans"/>
              </a:rPr>
              <a:t>shows</a:t>
            </a:r>
            <a:r>
              <a:rPr sz="2400" spc="-95" dirty="0">
                <a:solidFill>
                  <a:srgbClr val="12284B"/>
                </a:solidFill>
                <a:latin typeface="Open Sans"/>
                <a:cs typeface="Open Sans"/>
              </a:rPr>
              <a:t> </a:t>
            </a:r>
            <a:r>
              <a:rPr sz="2400" spc="-50" dirty="0">
                <a:solidFill>
                  <a:srgbClr val="12284B"/>
                </a:solidFill>
                <a:latin typeface="Open Sans"/>
                <a:cs typeface="Open Sans"/>
              </a:rPr>
              <a:t>a</a:t>
            </a:r>
            <a:r>
              <a:rPr sz="2400" dirty="0">
                <a:solidFill>
                  <a:srgbClr val="12284B"/>
                </a:solidFill>
                <a:latin typeface="Open Sans"/>
                <a:cs typeface="Open Sans"/>
              </a:rPr>
              <a:t>	</a:t>
            </a:r>
            <a:r>
              <a:rPr sz="2400" spc="-75" dirty="0">
                <a:solidFill>
                  <a:srgbClr val="12284B"/>
                </a:solidFill>
                <a:latin typeface="Open Sans"/>
                <a:cs typeface="Open Sans"/>
              </a:rPr>
              <a:t>ability</a:t>
            </a:r>
            <a:r>
              <a:rPr sz="2400" spc="-85" dirty="0">
                <a:solidFill>
                  <a:srgbClr val="12284B"/>
                </a:solidFill>
                <a:latin typeface="Open Sans"/>
                <a:cs typeface="Open Sans"/>
              </a:rPr>
              <a:t> </a:t>
            </a:r>
            <a:r>
              <a:rPr sz="2400" dirty="0">
                <a:solidFill>
                  <a:srgbClr val="12284B"/>
                </a:solidFill>
                <a:latin typeface="Open Sans"/>
                <a:cs typeface="Open Sans"/>
              </a:rPr>
              <a:t>to</a:t>
            </a:r>
            <a:r>
              <a:rPr sz="2400" spc="-90" dirty="0">
                <a:solidFill>
                  <a:srgbClr val="12284B"/>
                </a:solidFill>
                <a:latin typeface="Open Sans"/>
                <a:cs typeface="Open Sans"/>
              </a:rPr>
              <a:t> </a:t>
            </a:r>
            <a:r>
              <a:rPr sz="2400" spc="-50" dirty="0">
                <a:solidFill>
                  <a:srgbClr val="12284B"/>
                </a:solidFill>
                <a:latin typeface="Open Sans"/>
                <a:cs typeface="Open Sans"/>
              </a:rPr>
              <a:t>understand</a:t>
            </a:r>
            <a:r>
              <a:rPr sz="2400" spc="-90" dirty="0">
                <a:solidFill>
                  <a:srgbClr val="12284B"/>
                </a:solidFill>
                <a:latin typeface="Open Sans"/>
                <a:cs typeface="Open Sans"/>
              </a:rPr>
              <a:t> </a:t>
            </a:r>
            <a:r>
              <a:rPr sz="2400" spc="-20" dirty="0">
                <a:solidFill>
                  <a:srgbClr val="12284B"/>
                </a:solidFill>
                <a:latin typeface="Open Sans"/>
                <a:cs typeface="Open Sans"/>
              </a:rPr>
              <a:t>and</a:t>
            </a:r>
            <a:r>
              <a:rPr sz="2400" spc="-85" dirty="0">
                <a:solidFill>
                  <a:srgbClr val="12284B"/>
                </a:solidFill>
                <a:latin typeface="Open Sans"/>
                <a:cs typeface="Open Sans"/>
              </a:rPr>
              <a:t> </a:t>
            </a:r>
            <a:r>
              <a:rPr sz="2400" spc="-25" dirty="0">
                <a:solidFill>
                  <a:srgbClr val="12284B"/>
                </a:solidFill>
                <a:latin typeface="Open Sans"/>
                <a:cs typeface="Open Sans"/>
              </a:rPr>
              <a:t>use</a:t>
            </a:r>
            <a:endParaRPr sz="2400">
              <a:latin typeface="Open Sans"/>
              <a:cs typeface="Open Sans"/>
            </a:endParaRPr>
          </a:p>
        </p:txBody>
      </p:sp>
      <p:sp>
        <p:nvSpPr>
          <p:cNvPr id="5" name="object 5"/>
          <p:cNvSpPr txBox="1"/>
          <p:nvPr/>
        </p:nvSpPr>
        <p:spPr>
          <a:xfrm>
            <a:off x="911226" y="1861903"/>
            <a:ext cx="850455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12284B"/>
                </a:solidFill>
                <a:latin typeface="Open Sans"/>
                <a:cs typeface="Open Sans"/>
              </a:rPr>
              <a:t>the</a:t>
            </a:r>
            <a:r>
              <a:rPr sz="2400" spc="-100" dirty="0">
                <a:solidFill>
                  <a:srgbClr val="12284B"/>
                </a:solidFill>
                <a:latin typeface="Open Sans"/>
                <a:cs typeface="Open Sans"/>
              </a:rPr>
              <a:t> </a:t>
            </a:r>
            <a:r>
              <a:rPr sz="2400" spc="-60" dirty="0">
                <a:solidFill>
                  <a:srgbClr val="12284B"/>
                </a:solidFill>
                <a:latin typeface="Open Sans"/>
                <a:cs typeface="Open Sans"/>
              </a:rPr>
              <a:t>skills</a:t>
            </a:r>
            <a:r>
              <a:rPr sz="2400" spc="-95" dirty="0">
                <a:solidFill>
                  <a:srgbClr val="12284B"/>
                </a:solidFill>
                <a:latin typeface="Open Sans"/>
                <a:cs typeface="Open Sans"/>
              </a:rPr>
              <a:t> </a:t>
            </a:r>
            <a:r>
              <a:rPr sz="2400" spc="-20" dirty="0">
                <a:solidFill>
                  <a:srgbClr val="12284B"/>
                </a:solidFill>
                <a:latin typeface="Open Sans"/>
                <a:cs typeface="Open Sans"/>
              </a:rPr>
              <a:t>and</a:t>
            </a:r>
            <a:r>
              <a:rPr sz="2400" spc="-90" dirty="0">
                <a:solidFill>
                  <a:srgbClr val="12284B"/>
                </a:solidFill>
                <a:latin typeface="Open Sans"/>
                <a:cs typeface="Open Sans"/>
              </a:rPr>
              <a:t> </a:t>
            </a:r>
            <a:r>
              <a:rPr sz="2400" spc="-65" dirty="0">
                <a:solidFill>
                  <a:srgbClr val="12284B"/>
                </a:solidFill>
                <a:latin typeface="Open Sans"/>
                <a:cs typeface="Open Sans"/>
              </a:rPr>
              <a:t>knowledge</a:t>
            </a:r>
            <a:r>
              <a:rPr sz="2400" spc="-95" dirty="0">
                <a:solidFill>
                  <a:srgbClr val="12284B"/>
                </a:solidFill>
                <a:latin typeface="Open Sans"/>
                <a:cs typeface="Open Sans"/>
              </a:rPr>
              <a:t> </a:t>
            </a:r>
            <a:r>
              <a:rPr sz="2400" spc="-30" dirty="0">
                <a:solidFill>
                  <a:srgbClr val="12284B"/>
                </a:solidFill>
                <a:latin typeface="Open Sans"/>
                <a:cs typeface="Open Sans"/>
              </a:rPr>
              <a:t>needed</a:t>
            </a:r>
            <a:r>
              <a:rPr sz="2400" spc="-90" dirty="0">
                <a:solidFill>
                  <a:srgbClr val="12284B"/>
                </a:solidFill>
                <a:latin typeface="Open Sans"/>
                <a:cs typeface="Open Sans"/>
              </a:rPr>
              <a:t> </a:t>
            </a:r>
            <a:r>
              <a:rPr sz="2400" spc="-35" dirty="0">
                <a:solidFill>
                  <a:srgbClr val="12284B"/>
                </a:solidFill>
                <a:latin typeface="Open Sans"/>
                <a:cs typeface="Open Sans"/>
              </a:rPr>
              <a:t>for</a:t>
            </a:r>
            <a:r>
              <a:rPr sz="2400" spc="-95" dirty="0">
                <a:solidFill>
                  <a:srgbClr val="12284B"/>
                </a:solidFill>
                <a:latin typeface="Open Sans"/>
                <a:cs typeface="Open Sans"/>
              </a:rPr>
              <a:t> </a:t>
            </a:r>
            <a:r>
              <a:rPr sz="2400" spc="-50" dirty="0">
                <a:solidFill>
                  <a:srgbClr val="12284B"/>
                </a:solidFill>
                <a:latin typeface="Open Sans"/>
                <a:cs typeface="Open Sans"/>
              </a:rPr>
              <a:t>postsecondary</a:t>
            </a:r>
            <a:r>
              <a:rPr sz="2400" spc="-95" dirty="0">
                <a:solidFill>
                  <a:srgbClr val="12284B"/>
                </a:solidFill>
                <a:latin typeface="Open Sans"/>
                <a:cs typeface="Open Sans"/>
              </a:rPr>
              <a:t> </a:t>
            </a:r>
            <a:r>
              <a:rPr sz="2400" spc="-25" dirty="0">
                <a:solidFill>
                  <a:srgbClr val="12284B"/>
                </a:solidFill>
                <a:latin typeface="Open Sans"/>
                <a:cs typeface="Open Sans"/>
              </a:rPr>
              <a:t>readiness.</a:t>
            </a:r>
            <a:endParaRPr sz="2400">
              <a:latin typeface="Open Sans"/>
              <a:cs typeface="Open Sans"/>
            </a:endParaRPr>
          </a:p>
        </p:txBody>
      </p:sp>
      <p:sp>
        <p:nvSpPr>
          <p:cNvPr id="6" name="object 6"/>
          <p:cNvSpPr txBox="1"/>
          <p:nvPr/>
        </p:nvSpPr>
        <p:spPr>
          <a:xfrm>
            <a:off x="5982729" y="2677038"/>
            <a:ext cx="724535" cy="365760"/>
          </a:xfrm>
          <a:prstGeom prst="rect">
            <a:avLst/>
          </a:prstGeom>
          <a:solidFill>
            <a:srgbClr val="FFFF00"/>
          </a:solidFill>
        </p:spPr>
        <p:txBody>
          <a:bodyPr vert="horz" wrap="square" lIns="0" tIns="0" rIns="0" bIns="0" rtlCol="0">
            <a:spAutoFit/>
          </a:bodyPr>
          <a:lstStyle/>
          <a:p>
            <a:pPr>
              <a:lnSpc>
                <a:spcPts val="2785"/>
              </a:lnSpc>
            </a:pPr>
            <a:r>
              <a:rPr sz="2400" spc="-20" dirty="0">
                <a:solidFill>
                  <a:srgbClr val="12284B"/>
                </a:solidFill>
                <a:latin typeface="Open Sans"/>
                <a:cs typeface="Open Sans"/>
              </a:rPr>
              <a:t>basic</a:t>
            </a:r>
            <a:endParaRPr sz="2400">
              <a:latin typeface="Open Sans"/>
              <a:cs typeface="Open Sans"/>
            </a:endParaRPr>
          </a:p>
        </p:txBody>
      </p:sp>
      <p:sp>
        <p:nvSpPr>
          <p:cNvPr id="7" name="object 7"/>
          <p:cNvSpPr txBox="1"/>
          <p:nvPr/>
        </p:nvSpPr>
        <p:spPr>
          <a:xfrm>
            <a:off x="911221" y="2652146"/>
            <a:ext cx="10406380" cy="391160"/>
          </a:xfrm>
          <a:prstGeom prst="rect">
            <a:avLst/>
          </a:prstGeom>
        </p:spPr>
        <p:txBody>
          <a:bodyPr vert="horz" wrap="square" lIns="0" tIns="12700" rIns="0" bIns="0" rtlCol="0">
            <a:spAutoFit/>
          </a:bodyPr>
          <a:lstStyle/>
          <a:p>
            <a:pPr marL="12700">
              <a:lnSpc>
                <a:spcPct val="100000"/>
              </a:lnSpc>
              <a:spcBef>
                <a:spcPts val="100"/>
              </a:spcBef>
              <a:tabLst>
                <a:tab pos="5874385" algn="l"/>
              </a:tabLst>
            </a:pPr>
            <a:r>
              <a:rPr sz="2400" spc="-40" dirty="0">
                <a:solidFill>
                  <a:srgbClr val="12284B"/>
                </a:solidFill>
                <a:latin typeface="Open Sans"/>
                <a:cs typeface="Open Sans"/>
              </a:rPr>
              <a:t>Level</a:t>
            </a:r>
            <a:r>
              <a:rPr sz="2400" spc="-95" dirty="0">
                <a:solidFill>
                  <a:srgbClr val="12284B"/>
                </a:solidFill>
                <a:latin typeface="Open Sans"/>
                <a:cs typeface="Open Sans"/>
              </a:rPr>
              <a:t> </a:t>
            </a:r>
            <a:r>
              <a:rPr sz="2400" dirty="0">
                <a:solidFill>
                  <a:srgbClr val="12284B"/>
                </a:solidFill>
                <a:latin typeface="Open Sans"/>
                <a:cs typeface="Open Sans"/>
              </a:rPr>
              <a:t>2:</a:t>
            </a:r>
            <a:r>
              <a:rPr sz="2400" spc="-95" dirty="0">
                <a:solidFill>
                  <a:srgbClr val="12284B"/>
                </a:solidFill>
                <a:latin typeface="Open Sans"/>
                <a:cs typeface="Open Sans"/>
              </a:rPr>
              <a:t> </a:t>
            </a:r>
            <a:r>
              <a:rPr sz="2400" dirty="0">
                <a:solidFill>
                  <a:srgbClr val="12284B"/>
                </a:solidFill>
                <a:latin typeface="Open Sans"/>
                <a:cs typeface="Open Sans"/>
              </a:rPr>
              <a:t>A</a:t>
            </a:r>
            <a:r>
              <a:rPr sz="2400" spc="-95" dirty="0">
                <a:solidFill>
                  <a:srgbClr val="12284B"/>
                </a:solidFill>
                <a:latin typeface="Open Sans"/>
                <a:cs typeface="Open Sans"/>
              </a:rPr>
              <a:t> </a:t>
            </a:r>
            <a:r>
              <a:rPr sz="2400" spc="-40" dirty="0">
                <a:solidFill>
                  <a:srgbClr val="12284B"/>
                </a:solidFill>
                <a:latin typeface="Open Sans"/>
                <a:cs typeface="Open Sans"/>
              </a:rPr>
              <a:t>student</a:t>
            </a:r>
            <a:r>
              <a:rPr sz="2400" spc="-95" dirty="0">
                <a:solidFill>
                  <a:srgbClr val="12284B"/>
                </a:solidFill>
                <a:latin typeface="Open Sans"/>
                <a:cs typeface="Open Sans"/>
              </a:rPr>
              <a:t> </a:t>
            </a:r>
            <a:r>
              <a:rPr sz="2400" dirty="0">
                <a:solidFill>
                  <a:srgbClr val="12284B"/>
                </a:solidFill>
                <a:latin typeface="Open Sans"/>
                <a:cs typeface="Open Sans"/>
              </a:rPr>
              <a:t>at</a:t>
            </a:r>
            <a:r>
              <a:rPr sz="2400" spc="-95" dirty="0">
                <a:solidFill>
                  <a:srgbClr val="12284B"/>
                </a:solidFill>
                <a:latin typeface="Open Sans"/>
                <a:cs typeface="Open Sans"/>
              </a:rPr>
              <a:t> </a:t>
            </a:r>
            <a:r>
              <a:rPr sz="2400" spc="-40" dirty="0">
                <a:solidFill>
                  <a:srgbClr val="12284B"/>
                </a:solidFill>
                <a:latin typeface="Open Sans"/>
                <a:cs typeface="Open Sans"/>
              </a:rPr>
              <a:t>Level</a:t>
            </a:r>
            <a:r>
              <a:rPr sz="2400" spc="-90" dirty="0">
                <a:solidFill>
                  <a:srgbClr val="12284B"/>
                </a:solidFill>
                <a:latin typeface="Open Sans"/>
                <a:cs typeface="Open Sans"/>
              </a:rPr>
              <a:t> </a:t>
            </a:r>
            <a:r>
              <a:rPr sz="2400" dirty="0">
                <a:solidFill>
                  <a:srgbClr val="12284B"/>
                </a:solidFill>
                <a:latin typeface="Open Sans"/>
                <a:cs typeface="Open Sans"/>
              </a:rPr>
              <a:t>2</a:t>
            </a:r>
            <a:r>
              <a:rPr sz="2400" spc="-95" dirty="0">
                <a:solidFill>
                  <a:srgbClr val="12284B"/>
                </a:solidFill>
                <a:latin typeface="Open Sans"/>
                <a:cs typeface="Open Sans"/>
              </a:rPr>
              <a:t> </a:t>
            </a:r>
            <a:r>
              <a:rPr sz="2400" spc="-60" dirty="0">
                <a:solidFill>
                  <a:srgbClr val="12284B"/>
                </a:solidFill>
                <a:latin typeface="Open Sans"/>
                <a:cs typeface="Open Sans"/>
              </a:rPr>
              <a:t>shows</a:t>
            </a:r>
            <a:r>
              <a:rPr sz="2400" spc="-95" dirty="0">
                <a:solidFill>
                  <a:srgbClr val="12284B"/>
                </a:solidFill>
                <a:latin typeface="Open Sans"/>
                <a:cs typeface="Open Sans"/>
              </a:rPr>
              <a:t> </a:t>
            </a:r>
            <a:r>
              <a:rPr sz="2400" spc="-50" dirty="0">
                <a:solidFill>
                  <a:srgbClr val="12284B"/>
                </a:solidFill>
                <a:latin typeface="Open Sans"/>
                <a:cs typeface="Open Sans"/>
              </a:rPr>
              <a:t>a</a:t>
            </a:r>
            <a:r>
              <a:rPr sz="2400" dirty="0">
                <a:solidFill>
                  <a:srgbClr val="12284B"/>
                </a:solidFill>
                <a:latin typeface="Open Sans"/>
                <a:cs typeface="Open Sans"/>
              </a:rPr>
              <a:t>	</a:t>
            </a:r>
            <a:r>
              <a:rPr sz="2400" spc="-75" dirty="0">
                <a:solidFill>
                  <a:srgbClr val="12284B"/>
                </a:solidFill>
                <a:latin typeface="Open Sans"/>
                <a:cs typeface="Open Sans"/>
              </a:rPr>
              <a:t>ability</a:t>
            </a:r>
            <a:r>
              <a:rPr sz="2400" spc="-85" dirty="0">
                <a:solidFill>
                  <a:srgbClr val="12284B"/>
                </a:solidFill>
                <a:latin typeface="Open Sans"/>
                <a:cs typeface="Open Sans"/>
              </a:rPr>
              <a:t> </a:t>
            </a:r>
            <a:r>
              <a:rPr sz="2400" dirty="0">
                <a:solidFill>
                  <a:srgbClr val="12284B"/>
                </a:solidFill>
                <a:latin typeface="Open Sans"/>
                <a:cs typeface="Open Sans"/>
              </a:rPr>
              <a:t>to</a:t>
            </a:r>
            <a:r>
              <a:rPr sz="2400" spc="-114" dirty="0">
                <a:solidFill>
                  <a:srgbClr val="12284B"/>
                </a:solidFill>
                <a:latin typeface="Open Sans"/>
                <a:cs typeface="Open Sans"/>
              </a:rPr>
              <a:t> </a:t>
            </a:r>
            <a:r>
              <a:rPr sz="2400" spc="-50" dirty="0">
                <a:solidFill>
                  <a:srgbClr val="12284B"/>
                </a:solidFill>
                <a:latin typeface="Open Sans"/>
                <a:cs typeface="Open Sans"/>
              </a:rPr>
              <a:t>understand</a:t>
            </a:r>
            <a:r>
              <a:rPr sz="2400" spc="-95" dirty="0">
                <a:solidFill>
                  <a:srgbClr val="12284B"/>
                </a:solidFill>
                <a:latin typeface="Open Sans"/>
                <a:cs typeface="Open Sans"/>
              </a:rPr>
              <a:t> </a:t>
            </a:r>
            <a:r>
              <a:rPr sz="2400" spc="-20" dirty="0">
                <a:solidFill>
                  <a:srgbClr val="12284B"/>
                </a:solidFill>
                <a:latin typeface="Open Sans"/>
                <a:cs typeface="Open Sans"/>
              </a:rPr>
              <a:t>and</a:t>
            </a:r>
            <a:r>
              <a:rPr sz="2400" spc="-100" dirty="0">
                <a:solidFill>
                  <a:srgbClr val="12284B"/>
                </a:solidFill>
                <a:latin typeface="Open Sans"/>
                <a:cs typeface="Open Sans"/>
              </a:rPr>
              <a:t> </a:t>
            </a:r>
            <a:r>
              <a:rPr sz="2400" spc="-10" dirty="0">
                <a:solidFill>
                  <a:srgbClr val="12284B"/>
                </a:solidFill>
                <a:latin typeface="Open Sans"/>
                <a:cs typeface="Open Sans"/>
              </a:rPr>
              <a:t>use</a:t>
            </a:r>
            <a:r>
              <a:rPr sz="2400" spc="-100" dirty="0">
                <a:solidFill>
                  <a:srgbClr val="12284B"/>
                </a:solidFill>
                <a:latin typeface="Open Sans"/>
                <a:cs typeface="Open Sans"/>
              </a:rPr>
              <a:t> </a:t>
            </a:r>
            <a:r>
              <a:rPr sz="2400" spc="-25" dirty="0">
                <a:solidFill>
                  <a:srgbClr val="12284B"/>
                </a:solidFill>
                <a:latin typeface="Open Sans"/>
                <a:cs typeface="Open Sans"/>
              </a:rPr>
              <a:t>the</a:t>
            </a:r>
            <a:endParaRPr sz="2400">
              <a:latin typeface="Open Sans"/>
              <a:cs typeface="Open Sans"/>
            </a:endParaRPr>
          </a:p>
        </p:txBody>
      </p:sp>
      <p:sp>
        <p:nvSpPr>
          <p:cNvPr id="8" name="object 8"/>
          <p:cNvSpPr txBox="1"/>
          <p:nvPr/>
        </p:nvSpPr>
        <p:spPr>
          <a:xfrm>
            <a:off x="911226" y="3043509"/>
            <a:ext cx="7976870" cy="391160"/>
          </a:xfrm>
          <a:prstGeom prst="rect">
            <a:avLst/>
          </a:prstGeom>
        </p:spPr>
        <p:txBody>
          <a:bodyPr vert="horz" wrap="square" lIns="0" tIns="12700" rIns="0" bIns="0" rtlCol="0">
            <a:spAutoFit/>
          </a:bodyPr>
          <a:lstStyle/>
          <a:p>
            <a:pPr marL="12700">
              <a:lnSpc>
                <a:spcPct val="100000"/>
              </a:lnSpc>
              <a:spcBef>
                <a:spcPts val="100"/>
              </a:spcBef>
            </a:pPr>
            <a:r>
              <a:rPr sz="2400" spc="-60" dirty="0">
                <a:solidFill>
                  <a:srgbClr val="12284B"/>
                </a:solidFill>
                <a:latin typeface="Open Sans"/>
                <a:cs typeface="Open Sans"/>
              </a:rPr>
              <a:t>skills</a:t>
            </a:r>
            <a:r>
              <a:rPr sz="2400" spc="-90" dirty="0">
                <a:solidFill>
                  <a:srgbClr val="12284B"/>
                </a:solidFill>
                <a:latin typeface="Open Sans"/>
                <a:cs typeface="Open Sans"/>
              </a:rPr>
              <a:t> </a:t>
            </a:r>
            <a:r>
              <a:rPr sz="2400" spc="-20" dirty="0">
                <a:solidFill>
                  <a:srgbClr val="12284B"/>
                </a:solidFill>
                <a:latin typeface="Open Sans"/>
                <a:cs typeface="Open Sans"/>
              </a:rPr>
              <a:t>and</a:t>
            </a:r>
            <a:r>
              <a:rPr sz="2400" spc="-85" dirty="0">
                <a:solidFill>
                  <a:srgbClr val="12284B"/>
                </a:solidFill>
                <a:latin typeface="Open Sans"/>
                <a:cs typeface="Open Sans"/>
              </a:rPr>
              <a:t> </a:t>
            </a:r>
            <a:r>
              <a:rPr sz="2400" spc="-65" dirty="0">
                <a:solidFill>
                  <a:srgbClr val="12284B"/>
                </a:solidFill>
                <a:latin typeface="Open Sans"/>
                <a:cs typeface="Open Sans"/>
              </a:rPr>
              <a:t>knowledge</a:t>
            </a:r>
            <a:r>
              <a:rPr sz="2400" spc="-90" dirty="0">
                <a:solidFill>
                  <a:srgbClr val="12284B"/>
                </a:solidFill>
                <a:latin typeface="Open Sans"/>
                <a:cs typeface="Open Sans"/>
              </a:rPr>
              <a:t> </a:t>
            </a:r>
            <a:r>
              <a:rPr sz="2400" spc="-30" dirty="0">
                <a:solidFill>
                  <a:srgbClr val="12284B"/>
                </a:solidFill>
                <a:latin typeface="Open Sans"/>
                <a:cs typeface="Open Sans"/>
              </a:rPr>
              <a:t>needed</a:t>
            </a:r>
            <a:r>
              <a:rPr sz="2400" spc="-85" dirty="0">
                <a:solidFill>
                  <a:srgbClr val="12284B"/>
                </a:solidFill>
                <a:latin typeface="Open Sans"/>
                <a:cs typeface="Open Sans"/>
              </a:rPr>
              <a:t> </a:t>
            </a:r>
            <a:r>
              <a:rPr sz="2400" spc="-35" dirty="0">
                <a:solidFill>
                  <a:srgbClr val="12284B"/>
                </a:solidFill>
                <a:latin typeface="Open Sans"/>
                <a:cs typeface="Open Sans"/>
              </a:rPr>
              <a:t>for</a:t>
            </a:r>
            <a:r>
              <a:rPr sz="2400" spc="-90" dirty="0">
                <a:solidFill>
                  <a:srgbClr val="12284B"/>
                </a:solidFill>
                <a:latin typeface="Open Sans"/>
                <a:cs typeface="Open Sans"/>
              </a:rPr>
              <a:t> </a:t>
            </a:r>
            <a:r>
              <a:rPr sz="2400" spc="-50" dirty="0">
                <a:solidFill>
                  <a:srgbClr val="12284B"/>
                </a:solidFill>
                <a:latin typeface="Open Sans"/>
                <a:cs typeface="Open Sans"/>
              </a:rPr>
              <a:t>postsecondary</a:t>
            </a:r>
            <a:r>
              <a:rPr sz="2400" spc="-85" dirty="0">
                <a:solidFill>
                  <a:srgbClr val="12284B"/>
                </a:solidFill>
                <a:latin typeface="Open Sans"/>
                <a:cs typeface="Open Sans"/>
              </a:rPr>
              <a:t> </a:t>
            </a:r>
            <a:r>
              <a:rPr sz="2400" spc="-25" dirty="0">
                <a:solidFill>
                  <a:srgbClr val="12284B"/>
                </a:solidFill>
                <a:latin typeface="Open Sans"/>
                <a:cs typeface="Open Sans"/>
              </a:rPr>
              <a:t>readiness.</a:t>
            </a:r>
            <a:endParaRPr sz="2400">
              <a:latin typeface="Open Sans"/>
              <a:cs typeface="Open Sans"/>
            </a:endParaRPr>
          </a:p>
        </p:txBody>
      </p:sp>
      <p:sp>
        <p:nvSpPr>
          <p:cNvPr id="9" name="object 9"/>
          <p:cNvSpPr txBox="1"/>
          <p:nvPr/>
        </p:nvSpPr>
        <p:spPr>
          <a:xfrm>
            <a:off x="6162661" y="3858644"/>
            <a:ext cx="1202690" cy="365760"/>
          </a:xfrm>
          <a:prstGeom prst="rect">
            <a:avLst/>
          </a:prstGeom>
          <a:solidFill>
            <a:srgbClr val="FFFF00"/>
          </a:solidFill>
        </p:spPr>
        <p:txBody>
          <a:bodyPr vert="horz" wrap="square" lIns="0" tIns="0" rIns="0" bIns="0" rtlCol="0">
            <a:spAutoFit/>
          </a:bodyPr>
          <a:lstStyle/>
          <a:p>
            <a:pPr>
              <a:lnSpc>
                <a:spcPts val="2785"/>
              </a:lnSpc>
            </a:pPr>
            <a:r>
              <a:rPr sz="2400" spc="-10" dirty="0">
                <a:solidFill>
                  <a:srgbClr val="12284B"/>
                </a:solidFill>
                <a:latin typeface="Open Sans"/>
                <a:cs typeface="Open Sans"/>
              </a:rPr>
              <a:t>eﬀective</a:t>
            </a:r>
            <a:endParaRPr sz="2400">
              <a:latin typeface="Open Sans"/>
              <a:cs typeface="Open Sans"/>
            </a:endParaRPr>
          </a:p>
        </p:txBody>
      </p:sp>
      <p:sp>
        <p:nvSpPr>
          <p:cNvPr id="10" name="object 10"/>
          <p:cNvSpPr txBox="1"/>
          <p:nvPr/>
        </p:nvSpPr>
        <p:spPr>
          <a:xfrm>
            <a:off x="911221" y="3833752"/>
            <a:ext cx="9968230" cy="391160"/>
          </a:xfrm>
          <a:prstGeom prst="rect">
            <a:avLst/>
          </a:prstGeom>
        </p:spPr>
        <p:txBody>
          <a:bodyPr vert="horz" wrap="square" lIns="0" tIns="12700" rIns="0" bIns="0" rtlCol="0">
            <a:spAutoFit/>
          </a:bodyPr>
          <a:lstStyle/>
          <a:p>
            <a:pPr marL="12700">
              <a:lnSpc>
                <a:spcPct val="100000"/>
              </a:lnSpc>
              <a:spcBef>
                <a:spcPts val="100"/>
              </a:spcBef>
              <a:tabLst>
                <a:tab pos="6532245" algn="l"/>
              </a:tabLst>
            </a:pPr>
            <a:r>
              <a:rPr sz="2400" spc="-40" dirty="0">
                <a:solidFill>
                  <a:srgbClr val="12284B"/>
                </a:solidFill>
                <a:latin typeface="Open Sans"/>
                <a:cs typeface="Open Sans"/>
              </a:rPr>
              <a:t>Level</a:t>
            </a:r>
            <a:r>
              <a:rPr sz="2400" spc="-95" dirty="0">
                <a:solidFill>
                  <a:srgbClr val="12284B"/>
                </a:solidFill>
                <a:latin typeface="Open Sans"/>
                <a:cs typeface="Open Sans"/>
              </a:rPr>
              <a:t> </a:t>
            </a:r>
            <a:r>
              <a:rPr sz="2400" dirty="0">
                <a:solidFill>
                  <a:srgbClr val="12284B"/>
                </a:solidFill>
                <a:latin typeface="Open Sans"/>
                <a:cs typeface="Open Sans"/>
              </a:rPr>
              <a:t>3:</a:t>
            </a:r>
            <a:r>
              <a:rPr sz="2400" spc="-95" dirty="0">
                <a:solidFill>
                  <a:srgbClr val="12284B"/>
                </a:solidFill>
                <a:latin typeface="Open Sans"/>
                <a:cs typeface="Open Sans"/>
              </a:rPr>
              <a:t> </a:t>
            </a:r>
            <a:r>
              <a:rPr sz="2400" dirty="0">
                <a:solidFill>
                  <a:srgbClr val="12284B"/>
                </a:solidFill>
                <a:latin typeface="Open Sans"/>
                <a:cs typeface="Open Sans"/>
              </a:rPr>
              <a:t>A</a:t>
            </a:r>
            <a:r>
              <a:rPr sz="2400" spc="-95" dirty="0">
                <a:solidFill>
                  <a:srgbClr val="12284B"/>
                </a:solidFill>
                <a:latin typeface="Open Sans"/>
                <a:cs typeface="Open Sans"/>
              </a:rPr>
              <a:t> </a:t>
            </a:r>
            <a:r>
              <a:rPr sz="2400" spc="-40" dirty="0">
                <a:solidFill>
                  <a:srgbClr val="12284B"/>
                </a:solidFill>
                <a:latin typeface="Open Sans"/>
                <a:cs typeface="Open Sans"/>
              </a:rPr>
              <a:t>student</a:t>
            </a:r>
            <a:r>
              <a:rPr sz="2400" spc="-95" dirty="0">
                <a:solidFill>
                  <a:srgbClr val="12284B"/>
                </a:solidFill>
                <a:latin typeface="Open Sans"/>
                <a:cs typeface="Open Sans"/>
              </a:rPr>
              <a:t> </a:t>
            </a:r>
            <a:r>
              <a:rPr sz="2400" dirty="0">
                <a:solidFill>
                  <a:srgbClr val="12284B"/>
                </a:solidFill>
                <a:latin typeface="Open Sans"/>
                <a:cs typeface="Open Sans"/>
              </a:rPr>
              <a:t>at</a:t>
            </a:r>
            <a:r>
              <a:rPr sz="2400" spc="-95" dirty="0">
                <a:solidFill>
                  <a:srgbClr val="12284B"/>
                </a:solidFill>
                <a:latin typeface="Open Sans"/>
                <a:cs typeface="Open Sans"/>
              </a:rPr>
              <a:t> </a:t>
            </a:r>
            <a:r>
              <a:rPr sz="2400" spc="-40" dirty="0">
                <a:solidFill>
                  <a:srgbClr val="12284B"/>
                </a:solidFill>
                <a:latin typeface="Open Sans"/>
                <a:cs typeface="Open Sans"/>
              </a:rPr>
              <a:t>Level</a:t>
            </a:r>
            <a:r>
              <a:rPr sz="2400" spc="-90" dirty="0">
                <a:solidFill>
                  <a:srgbClr val="12284B"/>
                </a:solidFill>
                <a:latin typeface="Open Sans"/>
                <a:cs typeface="Open Sans"/>
              </a:rPr>
              <a:t> </a:t>
            </a:r>
            <a:r>
              <a:rPr sz="2400" dirty="0">
                <a:solidFill>
                  <a:srgbClr val="12284B"/>
                </a:solidFill>
                <a:latin typeface="Open Sans"/>
                <a:cs typeface="Open Sans"/>
              </a:rPr>
              <a:t>3</a:t>
            </a:r>
            <a:r>
              <a:rPr sz="2400" spc="-95" dirty="0">
                <a:solidFill>
                  <a:srgbClr val="12284B"/>
                </a:solidFill>
                <a:latin typeface="Open Sans"/>
                <a:cs typeface="Open Sans"/>
              </a:rPr>
              <a:t> </a:t>
            </a:r>
            <a:r>
              <a:rPr sz="2400" spc="-60" dirty="0">
                <a:solidFill>
                  <a:srgbClr val="12284B"/>
                </a:solidFill>
                <a:latin typeface="Open Sans"/>
                <a:cs typeface="Open Sans"/>
              </a:rPr>
              <a:t>shows</a:t>
            </a:r>
            <a:r>
              <a:rPr sz="2400" spc="-95" dirty="0">
                <a:solidFill>
                  <a:srgbClr val="12284B"/>
                </a:solidFill>
                <a:latin typeface="Open Sans"/>
                <a:cs typeface="Open Sans"/>
              </a:rPr>
              <a:t> </a:t>
            </a:r>
            <a:r>
              <a:rPr sz="2400" spc="-25" dirty="0">
                <a:solidFill>
                  <a:srgbClr val="12284B"/>
                </a:solidFill>
                <a:latin typeface="Open Sans"/>
                <a:cs typeface="Open Sans"/>
              </a:rPr>
              <a:t>an</a:t>
            </a:r>
            <a:r>
              <a:rPr sz="2400" dirty="0">
                <a:solidFill>
                  <a:srgbClr val="12284B"/>
                </a:solidFill>
                <a:latin typeface="Open Sans"/>
                <a:cs typeface="Open Sans"/>
              </a:rPr>
              <a:t>	</a:t>
            </a:r>
            <a:r>
              <a:rPr sz="2400" spc="-75" dirty="0">
                <a:solidFill>
                  <a:srgbClr val="12284B"/>
                </a:solidFill>
                <a:latin typeface="Open Sans"/>
                <a:cs typeface="Open Sans"/>
              </a:rPr>
              <a:t>ability </a:t>
            </a:r>
            <a:r>
              <a:rPr sz="2400" dirty="0">
                <a:solidFill>
                  <a:srgbClr val="12284B"/>
                </a:solidFill>
                <a:latin typeface="Open Sans"/>
                <a:cs typeface="Open Sans"/>
              </a:rPr>
              <a:t>to</a:t>
            </a:r>
            <a:r>
              <a:rPr sz="2400" spc="-75" dirty="0">
                <a:solidFill>
                  <a:srgbClr val="12284B"/>
                </a:solidFill>
                <a:latin typeface="Open Sans"/>
                <a:cs typeface="Open Sans"/>
              </a:rPr>
              <a:t> </a:t>
            </a:r>
            <a:r>
              <a:rPr sz="2400" spc="-50" dirty="0">
                <a:solidFill>
                  <a:srgbClr val="12284B"/>
                </a:solidFill>
                <a:latin typeface="Open Sans"/>
                <a:cs typeface="Open Sans"/>
              </a:rPr>
              <a:t>understand</a:t>
            </a:r>
            <a:r>
              <a:rPr sz="2400" spc="-75" dirty="0">
                <a:solidFill>
                  <a:srgbClr val="12284B"/>
                </a:solidFill>
                <a:latin typeface="Open Sans"/>
                <a:cs typeface="Open Sans"/>
              </a:rPr>
              <a:t> </a:t>
            </a:r>
            <a:r>
              <a:rPr sz="2400" spc="-25" dirty="0">
                <a:solidFill>
                  <a:srgbClr val="12284B"/>
                </a:solidFill>
                <a:latin typeface="Open Sans"/>
                <a:cs typeface="Open Sans"/>
              </a:rPr>
              <a:t>and</a:t>
            </a:r>
            <a:endParaRPr sz="2400">
              <a:latin typeface="Open Sans"/>
              <a:cs typeface="Open Sans"/>
            </a:endParaRPr>
          </a:p>
        </p:txBody>
      </p:sp>
      <p:sp>
        <p:nvSpPr>
          <p:cNvPr id="11" name="object 11"/>
          <p:cNvSpPr txBox="1"/>
          <p:nvPr/>
        </p:nvSpPr>
        <p:spPr>
          <a:xfrm>
            <a:off x="911221" y="4225114"/>
            <a:ext cx="907288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12284B"/>
                </a:solidFill>
                <a:latin typeface="Open Sans"/>
                <a:cs typeface="Open Sans"/>
              </a:rPr>
              <a:t>use</a:t>
            </a:r>
            <a:r>
              <a:rPr sz="2400" spc="-114" dirty="0">
                <a:solidFill>
                  <a:srgbClr val="12284B"/>
                </a:solidFill>
                <a:latin typeface="Open Sans"/>
                <a:cs typeface="Open Sans"/>
              </a:rPr>
              <a:t> </a:t>
            </a:r>
            <a:r>
              <a:rPr sz="2400" spc="-10" dirty="0">
                <a:solidFill>
                  <a:srgbClr val="12284B"/>
                </a:solidFill>
                <a:latin typeface="Open Sans"/>
                <a:cs typeface="Open Sans"/>
              </a:rPr>
              <a:t>the</a:t>
            </a:r>
            <a:r>
              <a:rPr sz="2400" spc="-100" dirty="0">
                <a:solidFill>
                  <a:srgbClr val="12284B"/>
                </a:solidFill>
                <a:latin typeface="Open Sans"/>
                <a:cs typeface="Open Sans"/>
              </a:rPr>
              <a:t> </a:t>
            </a:r>
            <a:r>
              <a:rPr sz="2400" spc="-60" dirty="0">
                <a:solidFill>
                  <a:srgbClr val="12284B"/>
                </a:solidFill>
                <a:latin typeface="Open Sans"/>
                <a:cs typeface="Open Sans"/>
              </a:rPr>
              <a:t>skills</a:t>
            </a:r>
            <a:r>
              <a:rPr sz="2400" spc="-95" dirty="0">
                <a:solidFill>
                  <a:srgbClr val="12284B"/>
                </a:solidFill>
                <a:latin typeface="Open Sans"/>
                <a:cs typeface="Open Sans"/>
              </a:rPr>
              <a:t> </a:t>
            </a:r>
            <a:r>
              <a:rPr sz="2400" spc="-20" dirty="0">
                <a:solidFill>
                  <a:srgbClr val="12284B"/>
                </a:solidFill>
                <a:latin typeface="Open Sans"/>
                <a:cs typeface="Open Sans"/>
              </a:rPr>
              <a:t>and</a:t>
            </a:r>
            <a:r>
              <a:rPr sz="2400" spc="-100" dirty="0">
                <a:solidFill>
                  <a:srgbClr val="12284B"/>
                </a:solidFill>
                <a:latin typeface="Open Sans"/>
                <a:cs typeface="Open Sans"/>
              </a:rPr>
              <a:t> </a:t>
            </a:r>
            <a:r>
              <a:rPr sz="2400" spc="-65" dirty="0">
                <a:solidFill>
                  <a:srgbClr val="12284B"/>
                </a:solidFill>
                <a:latin typeface="Open Sans"/>
                <a:cs typeface="Open Sans"/>
              </a:rPr>
              <a:t>knowledge</a:t>
            </a:r>
            <a:r>
              <a:rPr sz="2400" spc="-95" dirty="0">
                <a:solidFill>
                  <a:srgbClr val="12284B"/>
                </a:solidFill>
                <a:latin typeface="Open Sans"/>
                <a:cs typeface="Open Sans"/>
              </a:rPr>
              <a:t> </a:t>
            </a:r>
            <a:r>
              <a:rPr sz="2400" spc="-30" dirty="0">
                <a:solidFill>
                  <a:srgbClr val="12284B"/>
                </a:solidFill>
                <a:latin typeface="Open Sans"/>
                <a:cs typeface="Open Sans"/>
              </a:rPr>
              <a:t>needed</a:t>
            </a:r>
            <a:r>
              <a:rPr sz="2400" spc="-100" dirty="0">
                <a:solidFill>
                  <a:srgbClr val="12284B"/>
                </a:solidFill>
                <a:latin typeface="Open Sans"/>
                <a:cs typeface="Open Sans"/>
              </a:rPr>
              <a:t> </a:t>
            </a:r>
            <a:r>
              <a:rPr sz="2400" spc="-35" dirty="0">
                <a:solidFill>
                  <a:srgbClr val="12284B"/>
                </a:solidFill>
                <a:latin typeface="Open Sans"/>
                <a:cs typeface="Open Sans"/>
              </a:rPr>
              <a:t>for</a:t>
            </a:r>
            <a:r>
              <a:rPr sz="2400" spc="-100" dirty="0">
                <a:solidFill>
                  <a:srgbClr val="12284B"/>
                </a:solidFill>
                <a:latin typeface="Open Sans"/>
                <a:cs typeface="Open Sans"/>
              </a:rPr>
              <a:t> </a:t>
            </a:r>
            <a:r>
              <a:rPr sz="2400" spc="-50" dirty="0">
                <a:solidFill>
                  <a:srgbClr val="12284B"/>
                </a:solidFill>
                <a:latin typeface="Open Sans"/>
                <a:cs typeface="Open Sans"/>
              </a:rPr>
              <a:t>postsecondary</a:t>
            </a:r>
            <a:r>
              <a:rPr sz="2400" spc="-100" dirty="0">
                <a:solidFill>
                  <a:srgbClr val="12284B"/>
                </a:solidFill>
                <a:latin typeface="Open Sans"/>
                <a:cs typeface="Open Sans"/>
              </a:rPr>
              <a:t> </a:t>
            </a:r>
            <a:r>
              <a:rPr sz="2400" spc="-20" dirty="0">
                <a:solidFill>
                  <a:srgbClr val="12284B"/>
                </a:solidFill>
                <a:latin typeface="Open Sans"/>
                <a:cs typeface="Open Sans"/>
              </a:rPr>
              <a:t>readiness.</a:t>
            </a:r>
            <a:endParaRPr sz="2400">
              <a:latin typeface="Open Sans"/>
              <a:cs typeface="Open Sans"/>
            </a:endParaRPr>
          </a:p>
        </p:txBody>
      </p:sp>
      <p:sp>
        <p:nvSpPr>
          <p:cNvPr id="12" name="object 12"/>
          <p:cNvSpPr txBox="1"/>
          <p:nvPr/>
        </p:nvSpPr>
        <p:spPr>
          <a:xfrm>
            <a:off x="6162661" y="5040249"/>
            <a:ext cx="1268730" cy="365760"/>
          </a:xfrm>
          <a:prstGeom prst="rect">
            <a:avLst/>
          </a:prstGeom>
          <a:solidFill>
            <a:srgbClr val="FFFF00"/>
          </a:solidFill>
        </p:spPr>
        <p:txBody>
          <a:bodyPr vert="horz" wrap="square" lIns="0" tIns="0" rIns="0" bIns="0" rtlCol="0">
            <a:spAutoFit/>
          </a:bodyPr>
          <a:lstStyle/>
          <a:p>
            <a:pPr>
              <a:lnSpc>
                <a:spcPts val="2785"/>
              </a:lnSpc>
            </a:pPr>
            <a:r>
              <a:rPr sz="2400" spc="-10" dirty="0">
                <a:solidFill>
                  <a:srgbClr val="12284B"/>
                </a:solidFill>
                <a:latin typeface="Open Sans"/>
                <a:cs typeface="Open Sans"/>
              </a:rPr>
              <a:t>excellent</a:t>
            </a:r>
            <a:endParaRPr sz="2400">
              <a:latin typeface="Open Sans"/>
              <a:cs typeface="Open Sans"/>
            </a:endParaRPr>
          </a:p>
        </p:txBody>
      </p:sp>
      <p:sp>
        <p:nvSpPr>
          <p:cNvPr id="13" name="object 13"/>
          <p:cNvSpPr txBox="1"/>
          <p:nvPr/>
        </p:nvSpPr>
        <p:spPr>
          <a:xfrm>
            <a:off x="911221" y="5015358"/>
            <a:ext cx="10034270" cy="391160"/>
          </a:xfrm>
          <a:prstGeom prst="rect">
            <a:avLst/>
          </a:prstGeom>
        </p:spPr>
        <p:txBody>
          <a:bodyPr vert="horz" wrap="square" lIns="0" tIns="12700" rIns="0" bIns="0" rtlCol="0">
            <a:spAutoFit/>
          </a:bodyPr>
          <a:lstStyle/>
          <a:p>
            <a:pPr marL="12700">
              <a:lnSpc>
                <a:spcPct val="100000"/>
              </a:lnSpc>
              <a:spcBef>
                <a:spcPts val="100"/>
              </a:spcBef>
              <a:tabLst>
                <a:tab pos="6598284" algn="l"/>
              </a:tabLst>
            </a:pPr>
            <a:r>
              <a:rPr sz="2400" spc="-40" dirty="0">
                <a:solidFill>
                  <a:srgbClr val="12284B"/>
                </a:solidFill>
                <a:latin typeface="Open Sans"/>
                <a:cs typeface="Open Sans"/>
              </a:rPr>
              <a:t>Level</a:t>
            </a:r>
            <a:r>
              <a:rPr sz="2400" spc="-95" dirty="0">
                <a:solidFill>
                  <a:srgbClr val="12284B"/>
                </a:solidFill>
                <a:latin typeface="Open Sans"/>
                <a:cs typeface="Open Sans"/>
              </a:rPr>
              <a:t> </a:t>
            </a:r>
            <a:r>
              <a:rPr sz="2400" dirty="0">
                <a:solidFill>
                  <a:srgbClr val="12284B"/>
                </a:solidFill>
                <a:latin typeface="Open Sans"/>
                <a:cs typeface="Open Sans"/>
              </a:rPr>
              <a:t>4:</a:t>
            </a:r>
            <a:r>
              <a:rPr sz="2400" spc="-95" dirty="0">
                <a:solidFill>
                  <a:srgbClr val="12284B"/>
                </a:solidFill>
                <a:latin typeface="Open Sans"/>
                <a:cs typeface="Open Sans"/>
              </a:rPr>
              <a:t> </a:t>
            </a:r>
            <a:r>
              <a:rPr sz="2400" dirty="0">
                <a:solidFill>
                  <a:srgbClr val="12284B"/>
                </a:solidFill>
                <a:latin typeface="Open Sans"/>
                <a:cs typeface="Open Sans"/>
              </a:rPr>
              <a:t>A</a:t>
            </a:r>
            <a:r>
              <a:rPr sz="2400" spc="-95" dirty="0">
                <a:solidFill>
                  <a:srgbClr val="12284B"/>
                </a:solidFill>
                <a:latin typeface="Open Sans"/>
                <a:cs typeface="Open Sans"/>
              </a:rPr>
              <a:t> </a:t>
            </a:r>
            <a:r>
              <a:rPr sz="2400" spc="-40" dirty="0">
                <a:solidFill>
                  <a:srgbClr val="12284B"/>
                </a:solidFill>
                <a:latin typeface="Open Sans"/>
                <a:cs typeface="Open Sans"/>
              </a:rPr>
              <a:t>student</a:t>
            </a:r>
            <a:r>
              <a:rPr sz="2400" spc="-95" dirty="0">
                <a:solidFill>
                  <a:srgbClr val="12284B"/>
                </a:solidFill>
                <a:latin typeface="Open Sans"/>
                <a:cs typeface="Open Sans"/>
              </a:rPr>
              <a:t> </a:t>
            </a:r>
            <a:r>
              <a:rPr sz="2400" dirty="0">
                <a:solidFill>
                  <a:srgbClr val="12284B"/>
                </a:solidFill>
                <a:latin typeface="Open Sans"/>
                <a:cs typeface="Open Sans"/>
              </a:rPr>
              <a:t>at</a:t>
            </a:r>
            <a:r>
              <a:rPr sz="2400" spc="-95" dirty="0">
                <a:solidFill>
                  <a:srgbClr val="12284B"/>
                </a:solidFill>
                <a:latin typeface="Open Sans"/>
                <a:cs typeface="Open Sans"/>
              </a:rPr>
              <a:t> </a:t>
            </a:r>
            <a:r>
              <a:rPr sz="2400" spc="-40" dirty="0">
                <a:solidFill>
                  <a:srgbClr val="12284B"/>
                </a:solidFill>
                <a:latin typeface="Open Sans"/>
                <a:cs typeface="Open Sans"/>
              </a:rPr>
              <a:t>Level</a:t>
            </a:r>
            <a:r>
              <a:rPr sz="2400" spc="-90" dirty="0">
                <a:solidFill>
                  <a:srgbClr val="12284B"/>
                </a:solidFill>
                <a:latin typeface="Open Sans"/>
                <a:cs typeface="Open Sans"/>
              </a:rPr>
              <a:t> </a:t>
            </a:r>
            <a:r>
              <a:rPr sz="2400" dirty="0">
                <a:solidFill>
                  <a:srgbClr val="12284B"/>
                </a:solidFill>
                <a:latin typeface="Open Sans"/>
                <a:cs typeface="Open Sans"/>
              </a:rPr>
              <a:t>4</a:t>
            </a:r>
            <a:r>
              <a:rPr sz="2400" spc="-95" dirty="0">
                <a:solidFill>
                  <a:srgbClr val="12284B"/>
                </a:solidFill>
                <a:latin typeface="Open Sans"/>
                <a:cs typeface="Open Sans"/>
              </a:rPr>
              <a:t> </a:t>
            </a:r>
            <a:r>
              <a:rPr sz="2400" spc="-60" dirty="0">
                <a:solidFill>
                  <a:srgbClr val="12284B"/>
                </a:solidFill>
                <a:latin typeface="Open Sans"/>
                <a:cs typeface="Open Sans"/>
              </a:rPr>
              <a:t>shows</a:t>
            </a:r>
            <a:r>
              <a:rPr sz="2400" spc="-95" dirty="0">
                <a:solidFill>
                  <a:srgbClr val="12284B"/>
                </a:solidFill>
                <a:latin typeface="Open Sans"/>
                <a:cs typeface="Open Sans"/>
              </a:rPr>
              <a:t> </a:t>
            </a:r>
            <a:r>
              <a:rPr sz="2400" spc="-25" dirty="0">
                <a:solidFill>
                  <a:srgbClr val="12284B"/>
                </a:solidFill>
                <a:latin typeface="Open Sans"/>
                <a:cs typeface="Open Sans"/>
              </a:rPr>
              <a:t>an</a:t>
            </a:r>
            <a:r>
              <a:rPr sz="2400" dirty="0">
                <a:solidFill>
                  <a:srgbClr val="12284B"/>
                </a:solidFill>
                <a:latin typeface="Open Sans"/>
                <a:cs typeface="Open Sans"/>
              </a:rPr>
              <a:t>	</a:t>
            </a:r>
            <a:r>
              <a:rPr sz="2400" spc="-75" dirty="0">
                <a:solidFill>
                  <a:srgbClr val="12284B"/>
                </a:solidFill>
                <a:latin typeface="Open Sans"/>
                <a:cs typeface="Open Sans"/>
              </a:rPr>
              <a:t>ability </a:t>
            </a:r>
            <a:r>
              <a:rPr sz="2400" dirty="0">
                <a:solidFill>
                  <a:srgbClr val="12284B"/>
                </a:solidFill>
                <a:latin typeface="Open Sans"/>
                <a:cs typeface="Open Sans"/>
              </a:rPr>
              <a:t>to</a:t>
            </a:r>
            <a:r>
              <a:rPr sz="2400" spc="-75" dirty="0">
                <a:solidFill>
                  <a:srgbClr val="12284B"/>
                </a:solidFill>
                <a:latin typeface="Open Sans"/>
                <a:cs typeface="Open Sans"/>
              </a:rPr>
              <a:t> </a:t>
            </a:r>
            <a:r>
              <a:rPr sz="2400" spc="-50" dirty="0">
                <a:solidFill>
                  <a:srgbClr val="12284B"/>
                </a:solidFill>
                <a:latin typeface="Open Sans"/>
                <a:cs typeface="Open Sans"/>
              </a:rPr>
              <a:t>understand</a:t>
            </a:r>
            <a:r>
              <a:rPr sz="2400" spc="-75" dirty="0">
                <a:solidFill>
                  <a:srgbClr val="12284B"/>
                </a:solidFill>
                <a:latin typeface="Open Sans"/>
                <a:cs typeface="Open Sans"/>
              </a:rPr>
              <a:t> </a:t>
            </a:r>
            <a:r>
              <a:rPr sz="2400" spc="-25" dirty="0">
                <a:solidFill>
                  <a:srgbClr val="12284B"/>
                </a:solidFill>
                <a:latin typeface="Open Sans"/>
                <a:cs typeface="Open Sans"/>
              </a:rPr>
              <a:t>and</a:t>
            </a:r>
            <a:endParaRPr sz="2400">
              <a:latin typeface="Open Sans"/>
              <a:cs typeface="Open Sans"/>
            </a:endParaRPr>
          </a:p>
        </p:txBody>
      </p:sp>
      <p:sp>
        <p:nvSpPr>
          <p:cNvPr id="14" name="object 14"/>
          <p:cNvSpPr txBox="1"/>
          <p:nvPr/>
        </p:nvSpPr>
        <p:spPr>
          <a:xfrm>
            <a:off x="911221" y="5406720"/>
            <a:ext cx="907288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12284B"/>
                </a:solidFill>
                <a:latin typeface="Open Sans"/>
                <a:cs typeface="Open Sans"/>
              </a:rPr>
              <a:t>use</a:t>
            </a:r>
            <a:r>
              <a:rPr sz="2400" spc="-114" dirty="0">
                <a:solidFill>
                  <a:srgbClr val="12284B"/>
                </a:solidFill>
                <a:latin typeface="Open Sans"/>
                <a:cs typeface="Open Sans"/>
              </a:rPr>
              <a:t> </a:t>
            </a:r>
            <a:r>
              <a:rPr sz="2400" spc="-10" dirty="0">
                <a:solidFill>
                  <a:srgbClr val="12284B"/>
                </a:solidFill>
                <a:latin typeface="Open Sans"/>
                <a:cs typeface="Open Sans"/>
              </a:rPr>
              <a:t>the</a:t>
            </a:r>
            <a:r>
              <a:rPr sz="2400" spc="-100" dirty="0">
                <a:solidFill>
                  <a:srgbClr val="12284B"/>
                </a:solidFill>
                <a:latin typeface="Open Sans"/>
                <a:cs typeface="Open Sans"/>
              </a:rPr>
              <a:t> </a:t>
            </a:r>
            <a:r>
              <a:rPr sz="2400" spc="-60" dirty="0">
                <a:solidFill>
                  <a:srgbClr val="12284B"/>
                </a:solidFill>
                <a:latin typeface="Open Sans"/>
                <a:cs typeface="Open Sans"/>
              </a:rPr>
              <a:t>skills</a:t>
            </a:r>
            <a:r>
              <a:rPr sz="2400" spc="-95" dirty="0">
                <a:solidFill>
                  <a:srgbClr val="12284B"/>
                </a:solidFill>
                <a:latin typeface="Open Sans"/>
                <a:cs typeface="Open Sans"/>
              </a:rPr>
              <a:t> </a:t>
            </a:r>
            <a:r>
              <a:rPr sz="2400" spc="-20" dirty="0">
                <a:solidFill>
                  <a:srgbClr val="12284B"/>
                </a:solidFill>
                <a:latin typeface="Open Sans"/>
                <a:cs typeface="Open Sans"/>
              </a:rPr>
              <a:t>and</a:t>
            </a:r>
            <a:r>
              <a:rPr sz="2400" spc="-100" dirty="0">
                <a:solidFill>
                  <a:srgbClr val="12284B"/>
                </a:solidFill>
                <a:latin typeface="Open Sans"/>
                <a:cs typeface="Open Sans"/>
              </a:rPr>
              <a:t> </a:t>
            </a:r>
            <a:r>
              <a:rPr sz="2400" spc="-65" dirty="0">
                <a:solidFill>
                  <a:srgbClr val="12284B"/>
                </a:solidFill>
                <a:latin typeface="Open Sans"/>
                <a:cs typeface="Open Sans"/>
              </a:rPr>
              <a:t>knowledge</a:t>
            </a:r>
            <a:r>
              <a:rPr sz="2400" spc="-95" dirty="0">
                <a:solidFill>
                  <a:srgbClr val="12284B"/>
                </a:solidFill>
                <a:latin typeface="Open Sans"/>
                <a:cs typeface="Open Sans"/>
              </a:rPr>
              <a:t> </a:t>
            </a:r>
            <a:r>
              <a:rPr sz="2400" spc="-30" dirty="0">
                <a:solidFill>
                  <a:srgbClr val="12284B"/>
                </a:solidFill>
                <a:latin typeface="Open Sans"/>
                <a:cs typeface="Open Sans"/>
              </a:rPr>
              <a:t>needed</a:t>
            </a:r>
            <a:r>
              <a:rPr sz="2400" spc="-100" dirty="0">
                <a:solidFill>
                  <a:srgbClr val="12284B"/>
                </a:solidFill>
                <a:latin typeface="Open Sans"/>
                <a:cs typeface="Open Sans"/>
              </a:rPr>
              <a:t> </a:t>
            </a:r>
            <a:r>
              <a:rPr sz="2400" spc="-35" dirty="0">
                <a:solidFill>
                  <a:srgbClr val="12284B"/>
                </a:solidFill>
                <a:latin typeface="Open Sans"/>
                <a:cs typeface="Open Sans"/>
              </a:rPr>
              <a:t>for</a:t>
            </a:r>
            <a:r>
              <a:rPr sz="2400" spc="-100" dirty="0">
                <a:solidFill>
                  <a:srgbClr val="12284B"/>
                </a:solidFill>
                <a:latin typeface="Open Sans"/>
                <a:cs typeface="Open Sans"/>
              </a:rPr>
              <a:t> </a:t>
            </a:r>
            <a:r>
              <a:rPr sz="2400" spc="-50" dirty="0">
                <a:solidFill>
                  <a:srgbClr val="12284B"/>
                </a:solidFill>
                <a:latin typeface="Open Sans"/>
                <a:cs typeface="Open Sans"/>
              </a:rPr>
              <a:t>postsecondary</a:t>
            </a:r>
            <a:r>
              <a:rPr sz="2400" spc="-100" dirty="0">
                <a:solidFill>
                  <a:srgbClr val="12284B"/>
                </a:solidFill>
                <a:latin typeface="Open Sans"/>
                <a:cs typeface="Open Sans"/>
              </a:rPr>
              <a:t> </a:t>
            </a:r>
            <a:r>
              <a:rPr sz="2400" spc="-20" dirty="0">
                <a:solidFill>
                  <a:srgbClr val="12284B"/>
                </a:solidFill>
                <a:latin typeface="Open Sans"/>
                <a:cs typeface="Open Sans"/>
              </a:rPr>
              <a:t>readiness.</a:t>
            </a:r>
            <a:endParaRPr sz="2400">
              <a:latin typeface="Open Sans"/>
              <a:cs typeface="Open San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575" rIns="0" bIns="0" rtlCol="0">
            <a:spAutoFit/>
          </a:bodyPr>
          <a:lstStyle/>
          <a:p>
            <a:pPr marL="321945">
              <a:lnSpc>
                <a:spcPct val="100000"/>
              </a:lnSpc>
              <a:spcBef>
                <a:spcPts val="110"/>
              </a:spcBef>
            </a:pPr>
            <a:r>
              <a:rPr sz="3950" spc="-25" dirty="0"/>
              <a:t>Proposed</a:t>
            </a:r>
            <a:r>
              <a:rPr sz="3950" spc="-190" dirty="0"/>
              <a:t> </a:t>
            </a:r>
            <a:r>
              <a:rPr sz="3950" spc="-60" dirty="0"/>
              <a:t>Performance</a:t>
            </a:r>
            <a:r>
              <a:rPr sz="3950" spc="-180" dirty="0"/>
              <a:t> </a:t>
            </a:r>
            <a:r>
              <a:rPr sz="3950" spc="-75" dirty="0"/>
              <a:t>Level</a:t>
            </a:r>
            <a:r>
              <a:rPr sz="3950" spc="-180" dirty="0"/>
              <a:t> </a:t>
            </a:r>
            <a:r>
              <a:rPr sz="3950" spc="-50" dirty="0"/>
              <a:t>Descriptors</a:t>
            </a:r>
            <a:endParaRPr sz="3950"/>
          </a:p>
        </p:txBody>
      </p:sp>
      <p:sp>
        <p:nvSpPr>
          <p:cNvPr id="3" name="object 3"/>
          <p:cNvSpPr txBox="1"/>
          <p:nvPr/>
        </p:nvSpPr>
        <p:spPr>
          <a:xfrm>
            <a:off x="4267165" y="1989201"/>
            <a:ext cx="838200" cy="304800"/>
          </a:xfrm>
          <a:prstGeom prst="rect">
            <a:avLst/>
          </a:prstGeom>
          <a:solidFill>
            <a:srgbClr val="00FF00"/>
          </a:solidFill>
        </p:spPr>
        <p:txBody>
          <a:bodyPr vert="horz" wrap="square" lIns="0" tIns="0" rIns="0" bIns="0" rtlCol="0">
            <a:spAutoFit/>
          </a:bodyPr>
          <a:lstStyle/>
          <a:p>
            <a:pPr>
              <a:lnSpc>
                <a:spcPts val="2320"/>
              </a:lnSpc>
            </a:pPr>
            <a:r>
              <a:rPr sz="2000" u="heavy" spc="-10" dirty="0">
                <a:solidFill>
                  <a:srgbClr val="12284C"/>
                </a:solidFill>
                <a:uFill>
                  <a:solidFill>
                    <a:srgbClr val="12284C"/>
                  </a:solidFill>
                </a:uFill>
                <a:latin typeface="Open Sans"/>
                <a:cs typeface="Open Sans"/>
              </a:rPr>
              <a:t>limited</a:t>
            </a:r>
            <a:endParaRPr sz="2000">
              <a:latin typeface="Open Sans"/>
              <a:cs typeface="Open Sans"/>
            </a:endParaRPr>
          </a:p>
        </p:txBody>
      </p:sp>
      <p:sp>
        <p:nvSpPr>
          <p:cNvPr id="4" name="object 4"/>
          <p:cNvSpPr txBox="1"/>
          <p:nvPr/>
        </p:nvSpPr>
        <p:spPr>
          <a:xfrm>
            <a:off x="960946" y="1966341"/>
            <a:ext cx="9929495" cy="330200"/>
          </a:xfrm>
          <a:prstGeom prst="rect">
            <a:avLst/>
          </a:prstGeom>
        </p:spPr>
        <p:txBody>
          <a:bodyPr vert="horz" wrap="square" lIns="0" tIns="12700" rIns="0" bIns="0" rtlCol="0">
            <a:spAutoFit/>
          </a:bodyPr>
          <a:lstStyle/>
          <a:p>
            <a:pPr marL="12700">
              <a:lnSpc>
                <a:spcPct val="100000"/>
              </a:lnSpc>
              <a:spcBef>
                <a:spcPts val="100"/>
              </a:spcBef>
              <a:tabLst>
                <a:tab pos="4144010" algn="l"/>
              </a:tabLst>
            </a:pPr>
            <a:r>
              <a:rPr sz="2000" dirty="0">
                <a:solidFill>
                  <a:srgbClr val="12284C"/>
                </a:solidFill>
                <a:latin typeface="Open Sans"/>
                <a:cs typeface="Open Sans"/>
              </a:rPr>
              <a:t>A</a:t>
            </a:r>
            <a:r>
              <a:rPr sz="2000" spc="-75" dirty="0">
                <a:solidFill>
                  <a:srgbClr val="12284C"/>
                </a:solidFill>
                <a:latin typeface="Open Sans"/>
                <a:cs typeface="Open Sans"/>
              </a:rPr>
              <a:t> </a:t>
            </a:r>
            <a:r>
              <a:rPr sz="2000" spc="-35" dirty="0">
                <a:solidFill>
                  <a:srgbClr val="12284C"/>
                </a:solidFill>
                <a:latin typeface="Open Sans"/>
                <a:cs typeface="Open Sans"/>
              </a:rPr>
              <a:t>student</a:t>
            </a:r>
            <a:r>
              <a:rPr sz="2000" spc="-70" dirty="0">
                <a:solidFill>
                  <a:srgbClr val="12284C"/>
                </a:solidFill>
                <a:latin typeface="Open Sans"/>
                <a:cs typeface="Open Sans"/>
              </a:rPr>
              <a:t> </a:t>
            </a:r>
            <a:r>
              <a:rPr sz="2000" dirty="0">
                <a:solidFill>
                  <a:srgbClr val="12284C"/>
                </a:solidFill>
                <a:latin typeface="Open Sans"/>
                <a:cs typeface="Open Sans"/>
              </a:rPr>
              <a:t>at</a:t>
            </a:r>
            <a:r>
              <a:rPr sz="2000" spc="-65" dirty="0">
                <a:solidFill>
                  <a:srgbClr val="12284C"/>
                </a:solidFill>
                <a:latin typeface="Open Sans"/>
                <a:cs typeface="Open Sans"/>
              </a:rPr>
              <a:t> </a:t>
            </a:r>
            <a:r>
              <a:rPr sz="2000" u="heavy" spc="-30" dirty="0">
                <a:solidFill>
                  <a:srgbClr val="12284C"/>
                </a:solidFill>
                <a:uFill>
                  <a:solidFill>
                    <a:srgbClr val="12284C"/>
                  </a:solidFill>
                </a:uFill>
                <a:latin typeface="Open Sans"/>
                <a:cs typeface="Open Sans"/>
              </a:rPr>
              <a:t>Level</a:t>
            </a:r>
            <a:r>
              <a:rPr sz="2000" u="heavy" spc="-70" dirty="0">
                <a:solidFill>
                  <a:srgbClr val="12284C"/>
                </a:solidFill>
                <a:uFill>
                  <a:solidFill>
                    <a:srgbClr val="12284C"/>
                  </a:solidFill>
                </a:uFill>
                <a:latin typeface="Open Sans"/>
                <a:cs typeface="Open Sans"/>
              </a:rPr>
              <a:t> </a:t>
            </a:r>
            <a:r>
              <a:rPr sz="2000" u="heavy" dirty="0">
                <a:solidFill>
                  <a:srgbClr val="12284C"/>
                </a:solidFill>
                <a:uFill>
                  <a:solidFill>
                    <a:srgbClr val="12284C"/>
                  </a:solidFill>
                </a:uFill>
                <a:latin typeface="Open Sans"/>
                <a:cs typeface="Open Sans"/>
              </a:rPr>
              <a:t>1</a:t>
            </a:r>
            <a:r>
              <a:rPr sz="2000" u="none" spc="-70" dirty="0">
                <a:solidFill>
                  <a:srgbClr val="12284C"/>
                </a:solidFill>
                <a:latin typeface="Open Sans"/>
                <a:cs typeface="Open Sans"/>
              </a:rPr>
              <a:t> </a:t>
            </a:r>
            <a:r>
              <a:rPr sz="2000" u="none" spc="-35" dirty="0">
                <a:solidFill>
                  <a:srgbClr val="12284C"/>
                </a:solidFill>
                <a:latin typeface="Open Sans"/>
                <a:cs typeface="Open Sans"/>
              </a:rPr>
              <a:t>shows</a:t>
            </a:r>
            <a:r>
              <a:rPr sz="2000" u="none" spc="-75" dirty="0">
                <a:solidFill>
                  <a:srgbClr val="12284C"/>
                </a:solidFill>
                <a:latin typeface="Open Sans"/>
                <a:cs typeface="Open Sans"/>
              </a:rPr>
              <a:t> </a:t>
            </a:r>
            <a:r>
              <a:rPr sz="2000" u="none" spc="-50" dirty="0">
                <a:solidFill>
                  <a:srgbClr val="12284C"/>
                </a:solidFill>
                <a:latin typeface="Open Sans"/>
                <a:cs typeface="Open Sans"/>
              </a:rPr>
              <a:t>a</a:t>
            </a:r>
            <a:r>
              <a:rPr sz="2000" u="none" dirty="0">
                <a:solidFill>
                  <a:srgbClr val="12284C"/>
                </a:solidFill>
                <a:latin typeface="Open Sans"/>
                <a:cs typeface="Open Sans"/>
              </a:rPr>
              <a:t>	</a:t>
            </a:r>
            <a:r>
              <a:rPr sz="2000" u="none" spc="-50" dirty="0">
                <a:solidFill>
                  <a:srgbClr val="12284C"/>
                </a:solidFill>
                <a:latin typeface="Open Sans"/>
                <a:cs typeface="Open Sans"/>
              </a:rPr>
              <a:t>ability</a:t>
            </a:r>
            <a:r>
              <a:rPr sz="2000" u="none" spc="-80" dirty="0">
                <a:solidFill>
                  <a:srgbClr val="12284C"/>
                </a:solidFill>
                <a:latin typeface="Open Sans"/>
                <a:cs typeface="Open Sans"/>
              </a:rPr>
              <a:t> </a:t>
            </a:r>
            <a:r>
              <a:rPr sz="2000" u="none" dirty="0">
                <a:solidFill>
                  <a:srgbClr val="12284C"/>
                </a:solidFill>
                <a:latin typeface="Open Sans"/>
                <a:cs typeface="Open Sans"/>
              </a:rPr>
              <a:t>to</a:t>
            </a:r>
            <a:r>
              <a:rPr sz="2000" u="none" spc="-75" dirty="0">
                <a:solidFill>
                  <a:srgbClr val="12284C"/>
                </a:solidFill>
                <a:latin typeface="Open Sans"/>
                <a:cs typeface="Open Sans"/>
              </a:rPr>
              <a:t> </a:t>
            </a:r>
            <a:r>
              <a:rPr sz="2000" u="none" spc="-45" dirty="0">
                <a:solidFill>
                  <a:srgbClr val="12284C"/>
                </a:solidFill>
                <a:latin typeface="Open Sans"/>
                <a:cs typeface="Open Sans"/>
              </a:rPr>
              <a:t>demonstrate</a:t>
            </a:r>
            <a:r>
              <a:rPr sz="2000" u="none" spc="-75" dirty="0">
                <a:solidFill>
                  <a:srgbClr val="12284C"/>
                </a:solidFill>
                <a:latin typeface="Open Sans"/>
                <a:cs typeface="Open Sans"/>
              </a:rPr>
              <a:t> </a:t>
            </a:r>
            <a:r>
              <a:rPr sz="2000" u="none" spc="-30" dirty="0">
                <a:solidFill>
                  <a:srgbClr val="12284C"/>
                </a:solidFill>
                <a:latin typeface="Open Sans"/>
                <a:cs typeface="Open Sans"/>
              </a:rPr>
              <a:t>their</a:t>
            </a:r>
            <a:r>
              <a:rPr sz="2000" u="none" spc="-80" dirty="0">
                <a:solidFill>
                  <a:srgbClr val="12284C"/>
                </a:solidFill>
                <a:latin typeface="Open Sans"/>
                <a:cs typeface="Open Sans"/>
              </a:rPr>
              <a:t> </a:t>
            </a:r>
            <a:r>
              <a:rPr sz="2000" u="none" spc="-55" dirty="0">
                <a:solidFill>
                  <a:srgbClr val="12284C"/>
                </a:solidFill>
                <a:latin typeface="Open Sans"/>
                <a:cs typeface="Open Sans"/>
              </a:rPr>
              <a:t>knowledge</a:t>
            </a:r>
            <a:r>
              <a:rPr sz="2000" u="none" spc="-75" dirty="0">
                <a:solidFill>
                  <a:srgbClr val="12284C"/>
                </a:solidFill>
                <a:latin typeface="Open Sans"/>
                <a:cs typeface="Open Sans"/>
              </a:rPr>
              <a:t> </a:t>
            </a:r>
            <a:r>
              <a:rPr sz="2000" u="none" spc="-20" dirty="0">
                <a:solidFill>
                  <a:srgbClr val="12284C"/>
                </a:solidFill>
                <a:latin typeface="Open Sans"/>
                <a:cs typeface="Open Sans"/>
              </a:rPr>
              <a:t>and</a:t>
            </a:r>
            <a:r>
              <a:rPr sz="2000" u="none" spc="-75" dirty="0">
                <a:solidFill>
                  <a:srgbClr val="12284C"/>
                </a:solidFill>
                <a:latin typeface="Open Sans"/>
                <a:cs typeface="Open Sans"/>
              </a:rPr>
              <a:t> </a:t>
            </a:r>
            <a:r>
              <a:rPr sz="2000" u="none" spc="-35" dirty="0">
                <a:solidFill>
                  <a:srgbClr val="12284C"/>
                </a:solidFill>
                <a:latin typeface="Open Sans"/>
                <a:cs typeface="Open Sans"/>
              </a:rPr>
              <a:t>skills</a:t>
            </a:r>
            <a:r>
              <a:rPr sz="2000" u="none" spc="-80" dirty="0">
                <a:solidFill>
                  <a:srgbClr val="12284C"/>
                </a:solidFill>
                <a:latin typeface="Open Sans"/>
                <a:cs typeface="Open Sans"/>
              </a:rPr>
              <a:t> </a:t>
            </a:r>
            <a:r>
              <a:rPr sz="2000" u="none" spc="-25" dirty="0">
                <a:solidFill>
                  <a:srgbClr val="12284C"/>
                </a:solidFill>
                <a:latin typeface="Open Sans"/>
                <a:cs typeface="Open Sans"/>
              </a:rPr>
              <a:t>of</a:t>
            </a:r>
            <a:endParaRPr sz="2000">
              <a:latin typeface="Open Sans"/>
              <a:cs typeface="Open Sans"/>
            </a:endParaRPr>
          </a:p>
        </p:txBody>
      </p:sp>
      <p:sp>
        <p:nvSpPr>
          <p:cNvPr id="5" name="object 5"/>
          <p:cNvSpPr txBox="1"/>
          <p:nvPr/>
        </p:nvSpPr>
        <p:spPr>
          <a:xfrm>
            <a:off x="960946" y="2271141"/>
            <a:ext cx="7806055" cy="330200"/>
          </a:xfrm>
          <a:prstGeom prst="rect">
            <a:avLst/>
          </a:prstGeom>
        </p:spPr>
        <p:txBody>
          <a:bodyPr vert="horz" wrap="square" lIns="0" tIns="12700" rIns="0" bIns="0" rtlCol="0">
            <a:spAutoFit/>
          </a:bodyPr>
          <a:lstStyle/>
          <a:p>
            <a:pPr marL="12700">
              <a:lnSpc>
                <a:spcPct val="100000"/>
              </a:lnSpc>
              <a:spcBef>
                <a:spcPts val="100"/>
              </a:spcBef>
            </a:pPr>
            <a:r>
              <a:rPr sz="2000" u="heavy" spc="-40" dirty="0">
                <a:solidFill>
                  <a:srgbClr val="12284C"/>
                </a:solidFill>
                <a:uFill>
                  <a:solidFill>
                    <a:srgbClr val="12284C"/>
                  </a:solidFill>
                </a:uFill>
                <a:latin typeface="Open Sans"/>
                <a:cs typeface="Open Sans"/>
              </a:rPr>
              <a:t>(third,</a:t>
            </a:r>
            <a:r>
              <a:rPr sz="2000" u="heavy" spc="-95" dirty="0">
                <a:solidFill>
                  <a:srgbClr val="12284C"/>
                </a:solidFill>
                <a:uFill>
                  <a:solidFill>
                    <a:srgbClr val="12284C"/>
                  </a:solidFill>
                </a:uFill>
                <a:latin typeface="Open Sans"/>
                <a:cs typeface="Open Sans"/>
              </a:rPr>
              <a:t> </a:t>
            </a:r>
            <a:r>
              <a:rPr sz="2000" u="heavy" spc="-45" dirty="0">
                <a:solidFill>
                  <a:srgbClr val="12284C"/>
                </a:solidFill>
                <a:uFill>
                  <a:solidFill>
                    <a:srgbClr val="12284C"/>
                  </a:solidFill>
                </a:uFill>
                <a:latin typeface="Open Sans"/>
                <a:cs typeface="Open Sans"/>
              </a:rPr>
              <a:t>fourth,</a:t>
            </a:r>
            <a:r>
              <a:rPr sz="2000" u="heavy" spc="-85" dirty="0">
                <a:solidFill>
                  <a:srgbClr val="12284C"/>
                </a:solidFill>
                <a:uFill>
                  <a:solidFill>
                    <a:srgbClr val="12284C"/>
                  </a:solidFill>
                </a:uFill>
                <a:latin typeface="Open Sans"/>
                <a:cs typeface="Open Sans"/>
              </a:rPr>
              <a:t> </a:t>
            </a:r>
            <a:r>
              <a:rPr sz="2000" u="heavy" spc="-70" dirty="0">
                <a:solidFill>
                  <a:srgbClr val="12284C"/>
                </a:solidFill>
                <a:uFill>
                  <a:solidFill>
                    <a:srgbClr val="12284C"/>
                  </a:solidFill>
                </a:uFill>
                <a:latin typeface="Open Sans"/>
                <a:cs typeface="Open Sans"/>
              </a:rPr>
              <a:t>ﬁfth,</a:t>
            </a:r>
            <a:r>
              <a:rPr sz="2000" u="heavy" spc="-60" dirty="0">
                <a:solidFill>
                  <a:srgbClr val="12284C"/>
                </a:solidFill>
                <a:uFill>
                  <a:solidFill>
                    <a:srgbClr val="12284C"/>
                  </a:solidFill>
                </a:uFill>
                <a:latin typeface="Open Sans"/>
                <a:cs typeface="Open Sans"/>
              </a:rPr>
              <a:t> </a:t>
            </a:r>
            <a:r>
              <a:rPr sz="2000" u="heavy" spc="-20" dirty="0">
                <a:solidFill>
                  <a:srgbClr val="12284C"/>
                </a:solidFill>
                <a:uFill>
                  <a:solidFill>
                    <a:srgbClr val="12284C"/>
                  </a:solidFill>
                </a:uFill>
                <a:latin typeface="Open Sans"/>
                <a:cs typeface="Open Sans"/>
              </a:rPr>
              <a:t>etc.)</a:t>
            </a:r>
            <a:r>
              <a:rPr sz="2000" u="none" spc="-45" dirty="0">
                <a:solidFill>
                  <a:srgbClr val="12284C"/>
                </a:solidFill>
                <a:latin typeface="Open Sans"/>
                <a:cs typeface="Open Sans"/>
              </a:rPr>
              <a:t> </a:t>
            </a:r>
            <a:r>
              <a:rPr sz="2000" u="none" spc="-30" dirty="0">
                <a:solidFill>
                  <a:srgbClr val="12284C"/>
                </a:solidFill>
                <a:latin typeface="Open Sans"/>
                <a:cs typeface="Open Sans"/>
              </a:rPr>
              <a:t>grade</a:t>
            </a:r>
            <a:r>
              <a:rPr sz="2000" u="none" spc="-75" dirty="0">
                <a:solidFill>
                  <a:srgbClr val="12284C"/>
                </a:solidFill>
                <a:latin typeface="Open Sans"/>
                <a:cs typeface="Open Sans"/>
              </a:rPr>
              <a:t> </a:t>
            </a:r>
            <a:r>
              <a:rPr sz="2000" u="heavy" spc="-30" dirty="0">
                <a:solidFill>
                  <a:srgbClr val="12284C"/>
                </a:solidFill>
                <a:uFill>
                  <a:solidFill>
                    <a:srgbClr val="12284C"/>
                  </a:solidFill>
                </a:uFill>
                <a:latin typeface="Open Sans"/>
                <a:cs typeface="Open Sans"/>
              </a:rPr>
              <a:t>(ELA,</a:t>
            </a:r>
            <a:r>
              <a:rPr sz="2000" u="heavy" spc="-75" dirty="0">
                <a:solidFill>
                  <a:srgbClr val="12284C"/>
                </a:solidFill>
                <a:uFill>
                  <a:solidFill>
                    <a:srgbClr val="12284C"/>
                  </a:solidFill>
                </a:uFill>
                <a:latin typeface="Open Sans"/>
                <a:cs typeface="Open Sans"/>
              </a:rPr>
              <a:t> </a:t>
            </a:r>
            <a:r>
              <a:rPr sz="2000" u="heavy" spc="-55" dirty="0">
                <a:solidFill>
                  <a:srgbClr val="12284C"/>
                </a:solidFill>
                <a:uFill>
                  <a:solidFill>
                    <a:srgbClr val="12284C"/>
                  </a:solidFill>
                </a:uFill>
                <a:latin typeface="Open Sans"/>
                <a:cs typeface="Open Sans"/>
              </a:rPr>
              <a:t>Math,</a:t>
            </a:r>
            <a:r>
              <a:rPr sz="2000" u="heavy" spc="-80" dirty="0">
                <a:solidFill>
                  <a:srgbClr val="12284C"/>
                </a:solidFill>
                <a:uFill>
                  <a:solidFill>
                    <a:srgbClr val="12284C"/>
                  </a:solidFill>
                </a:uFill>
                <a:latin typeface="Open Sans"/>
                <a:cs typeface="Open Sans"/>
              </a:rPr>
              <a:t> </a:t>
            </a:r>
            <a:r>
              <a:rPr sz="2000" u="heavy" spc="-20" dirty="0">
                <a:solidFill>
                  <a:srgbClr val="12284C"/>
                </a:solidFill>
                <a:uFill>
                  <a:solidFill>
                    <a:srgbClr val="12284C"/>
                  </a:solidFill>
                </a:uFill>
                <a:latin typeface="Open Sans"/>
                <a:cs typeface="Open Sans"/>
              </a:rPr>
              <a:t>Science)</a:t>
            </a:r>
            <a:r>
              <a:rPr sz="2000" u="none" spc="-50" dirty="0">
                <a:solidFill>
                  <a:srgbClr val="12284C"/>
                </a:solidFill>
                <a:latin typeface="Open Sans"/>
                <a:cs typeface="Open Sans"/>
              </a:rPr>
              <a:t> </a:t>
            </a:r>
            <a:r>
              <a:rPr sz="2000" u="none" spc="-35" dirty="0">
                <a:solidFill>
                  <a:srgbClr val="12284C"/>
                </a:solidFill>
                <a:latin typeface="Open Sans"/>
                <a:cs typeface="Open Sans"/>
              </a:rPr>
              <a:t>Kansas</a:t>
            </a:r>
            <a:r>
              <a:rPr sz="2000" u="none" spc="-80" dirty="0">
                <a:solidFill>
                  <a:srgbClr val="12284C"/>
                </a:solidFill>
                <a:latin typeface="Open Sans"/>
                <a:cs typeface="Open Sans"/>
              </a:rPr>
              <a:t> </a:t>
            </a:r>
            <a:r>
              <a:rPr sz="2000" u="none" spc="-10" dirty="0">
                <a:solidFill>
                  <a:srgbClr val="12284C"/>
                </a:solidFill>
                <a:latin typeface="Open Sans"/>
                <a:cs typeface="Open Sans"/>
              </a:rPr>
              <a:t>standards.</a:t>
            </a:r>
            <a:endParaRPr sz="2000">
              <a:latin typeface="Open Sans"/>
              <a:cs typeface="Open Sans"/>
            </a:endParaRPr>
          </a:p>
        </p:txBody>
      </p:sp>
      <p:sp>
        <p:nvSpPr>
          <p:cNvPr id="6" name="object 6"/>
          <p:cNvSpPr txBox="1"/>
          <p:nvPr/>
        </p:nvSpPr>
        <p:spPr>
          <a:xfrm>
            <a:off x="4267165" y="2903601"/>
            <a:ext cx="594995" cy="304800"/>
          </a:xfrm>
          <a:prstGeom prst="rect">
            <a:avLst/>
          </a:prstGeom>
          <a:solidFill>
            <a:srgbClr val="00FF00"/>
          </a:solidFill>
        </p:spPr>
        <p:txBody>
          <a:bodyPr vert="horz" wrap="square" lIns="0" tIns="0" rIns="0" bIns="0" rtlCol="0">
            <a:spAutoFit/>
          </a:bodyPr>
          <a:lstStyle/>
          <a:p>
            <a:pPr>
              <a:lnSpc>
                <a:spcPts val="2320"/>
              </a:lnSpc>
            </a:pPr>
            <a:r>
              <a:rPr sz="2000" u="heavy" spc="-35" dirty="0">
                <a:solidFill>
                  <a:srgbClr val="12284C"/>
                </a:solidFill>
                <a:uFill>
                  <a:solidFill>
                    <a:srgbClr val="12284C"/>
                  </a:solidFill>
                </a:uFill>
                <a:latin typeface="Open Sans"/>
                <a:cs typeface="Open Sans"/>
              </a:rPr>
              <a:t>basic</a:t>
            </a:r>
            <a:endParaRPr sz="2000">
              <a:latin typeface="Open Sans"/>
              <a:cs typeface="Open Sans"/>
            </a:endParaRPr>
          </a:p>
        </p:txBody>
      </p:sp>
      <p:sp>
        <p:nvSpPr>
          <p:cNvPr id="7" name="object 7"/>
          <p:cNvSpPr txBox="1"/>
          <p:nvPr/>
        </p:nvSpPr>
        <p:spPr>
          <a:xfrm>
            <a:off x="960946" y="2880741"/>
            <a:ext cx="10474325" cy="330200"/>
          </a:xfrm>
          <a:prstGeom prst="rect">
            <a:avLst/>
          </a:prstGeom>
        </p:spPr>
        <p:txBody>
          <a:bodyPr vert="horz" wrap="square" lIns="0" tIns="12700" rIns="0" bIns="0" rtlCol="0">
            <a:spAutoFit/>
          </a:bodyPr>
          <a:lstStyle/>
          <a:p>
            <a:pPr marL="12700">
              <a:lnSpc>
                <a:spcPct val="100000"/>
              </a:lnSpc>
              <a:spcBef>
                <a:spcPts val="100"/>
              </a:spcBef>
              <a:tabLst>
                <a:tab pos="3953510" algn="l"/>
              </a:tabLst>
            </a:pPr>
            <a:r>
              <a:rPr sz="2000" dirty="0">
                <a:solidFill>
                  <a:srgbClr val="12284C"/>
                </a:solidFill>
                <a:latin typeface="Open Sans"/>
                <a:cs typeface="Open Sans"/>
              </a:rPr>
              <a:t>A</a:t>
            </a:r>
            <a:r>
              <a:rPr sz="2000" spc="-75" dirty="0">
                <a:solidFill>
                  <a:srgbClr val="12284C"/>
                </a:solidFill>
                <a:latin typeface="Open Sans"/>
                <a:cs typeface="Open Sans"/>
              </a:rPr>
              <a:t> </a:t>
            </a:r>
            <a:r>
              <a:rPr sz="2000" spc="-35" dirty="0">
                <a:solidFill>
                  <a:srgbClr val="12284C"/>
                </a:solidFill>
                <a:latin typeface="Open Sans"/>
                <a:cs typeface="Open Sans"/>
              </a:rPr>
              <a:t>student</a:t>
            </a:r>
            <a:r>
              <a:rPr sz="2000" spc="-70" dirty="0">
                <a:solidFill>
                  <a:srgbClr val="12284C"/>
                </a:solidFill>
                <a:latin typeface="Open Sans"/>
                <a:cs typeface="Open Sans"/>
              </a:rPr>
              <a:t> </a:t>
            </a:r>
            <a:r>
              <a:rPr sz="2000" dirty="0">
                <a:solidFill>
                  <a:srgbClr val="12284C"/>
                </a:solidFill>
                <a:latin typeface="Open Sans"/>
                <a:cs typeface="Open Sans"/>
              </a:rPr>
              <a:t>at</a:t>
            </a:r>
            <a:r>
              <a:rPr sz="2000" spc="-65" dirty="0">
                <a:solidFill>
                  <a:srgbClr val="12284C"/>
                </a:solidFill>
                <a:latin typeface="Open Sans"/>
                <a:cs typeface="Open Sans"/>
              </a:rPr>
              <a:t> </a:t>
            </a:r>
            <a:r>
              <a:rPr sz="2000" u="heavy" spc="-30" dirty="0">
                <a:solidFill>
                  <a:srgbClr val="12284C"/>
                </a:solidFill>
                <a:uFill>
                  <a:solidFill>
                    <a:srgbClr val="12284C"/>
                  </a:solidFill>
                </a:uFill>
                <a:latin typeface="Open Sans"/>
                <a:cs typeface="Open Sans"/>
              </a:rPr>
              <a:t>Level</a:t>
            </a:r>
            <a:r>
              <a:rPr sz="2000" u="heavy" spc="-70" dirty="0">
                <a:solidFill>
                  <a:srgbClr val="12284C"/>
                </a:solidFill>
                <a:uFill>
                  <a:solidFill>
                    <a:srgbClr val="12284C"/>
                  </a:solidFill>
                </a:uFill>
                <a:latin typeface="Open Sans"/>
                <a:cs typeface="Open Sans"/>
              </a:rPr>
              <a:t> </a:t>
            </a:r>
            <a:r>
              <a:rPr sz="2000" u="heavy" dirty="0">
                <a:solidFill>
                  <a:srgbClr val="12284C"/>
                </a:solidFill>
                <a:uFill>
                  <a:solidFill>
                    <a:srgbClr val="12284C"/>
                  </a:solidFill>
                </a:uFill>
                <a:latin typeface="Open Sans"/>
                <a:cs typeface="Open Sans"/>
              </a:rPr>
              <a:t>2</a:t>
            </a:r>
            <a:r>
              <a:rPr sz="2000" u="none" spc="-70" dirty="0">
                <a:solidFill>
                  <a:srgbClr val="12284C"/>
                </a:solidFill>
                <a:latin typeface="Open Sans"/>
                <a:cs typeface="Open Sans"/>
              </a:rPr>
              <a:t> </a:t>
            </a:r>
            <a:r>
              <a:rPr sz="2000" u="none" spc="-35" dirty="0">
                <a:solidFill>
                  <a:srgbClr val="12284C"/>
                </a:solidFill>
                <a:latin typeface="Open Sans"/>
                <a:cs typeface="Open Sans"/>
              </a:rPr>
              <a:t>shows</a:t>
            </a:r>
            <a:r>
              <a:rPr sz="2000" u="none" spc="-75" dirty="0">
                <a:solidFill>
                  <a:srgbClr val="12284C"/>
                </a:solidFill>
                <a:latin typeface="Open Sans"/>
                <a:cs typeface="Open Sans"/>
              </a:rPr>
              <a:t> </a:t>
            </a:r>
            <a:r>
              <a:rPr sz="2000" u="none" spc="-50" dirty="0">
                <a:solidFill>
                  <a:srgbClr val="12284C"/>
                </a:solidFill>
                <a:latin typeface="Open Sans"/>
                <a:cs typeface="Open Sans"/>
              </a:rPr>
              <a:t>a</a:t>
            </a:r>
            <a:r>
              <a:rPr sz="2000" u="none" dirty="0">
                <a:solidFill>
                  <a:srgbClr val="12284C"/>
                </a:solidFill>
                <a:latin typeface="Open Sans"/>
                <a:cs typeface="Open Sans"/>
              </a:rPr>
              <a:t>	</a:t>
            </a:r>
            <a:r>
              <a:rPr sz="2000" u="none" spc="-50" dirty="0">
                <a:solidFill>
                  <a:srgbClr val="12284C"/>
                </a:solidFill>
                <a:latin typeface="Open Sans"/>
                <a:cs typeface="Open Sans"/>
              </a:rPr>
              <a:t>ability</a:t>
            </a:r>
            <a:r>
              <a:rPr sz="2000" u="none" spc="-85" dirty="0">
                <a:solidFill>
                  <a:srgbClr val="12284C"/>
                </a:solidFill>
                <a:latin typeface="Open Sans"/>
                <a:cs typeface="Open Sans"/>
              </a:rPr>
              <a:t> </a:t>
            </a:r>
            <a:r>
              <a:rPr sz="2000" u="none" dirty="0">
                <a:solidFill>
                  <a:srgbClr val="12284C"/>
                </a:solidFill>
                <a:latin typeface="Open Sans"/>
                <a:cs typeface="Open Sans"/>
              </a:rPr>
              <a:t>to</a:t>
            </a:r>
            <a:r>
              <a:rPr sz="2000" u="none" spc="-95" dirty="0">
                <a:solidFill>
                  <a:srgbClr val="12284C"/>
                </a:solidFill>
                <a:latin typeface="Open Sans"/>
                <a:cs typeface="Open Sans"/>
              </a:rPr>
              <a:t> </a:t>
            </a:r>
            <a:r>
              <a:rPr sz="2000" u="none" spc="-45" dirty="0">
                <a:solidFill>
                  <a:srgbClr val="12284C"/>
                </a:solidFill>
                <a:latin typeface="Open Sans"/>
                <a:cs typeface="Open Sans"/>
              </a:rPr>
              <a:t>demonstrate</a:t>
            </a:r>
            <a:r>
              <a:rPr sz="2000" u="none" spc="-80" dirty="0">
                <a:solidFill>
                  <a:srgbClr val="12284C"/>
                </a:solidFill>
                <a:latin typeface="Open Sans"/>
                <a:cs typeface="Open Sans"/>
              </a:rPr>
              <a:t> </a:t>
            </a:r>
            <a:r>
              <a:rPr sz="2000" u="none" spc="-30" dirty="0">
                <a:solidFill>
                  <a:srgbClr val="12284C"/>
                </a:solidFill>
                <a:latin typeface="Open Sans"/>
                <a:cs typeface="Open Sans"/>
              </a:rPr>
              <a:t>their</a:t>
            </a:r>
            <a:r>
              <a:rPr sz="2000" u="none" spc="-85" dirty="0">
                <a:solidFill>
                  <a:srgbClr val="12284C"/>
                </a:solidFill>
                <a:latin typeface="Open Sans"/>
                <a:cs typeface="Open Sans"/>
              </a:rPr>
              <a:t> </a:t>
            </a:r>
            <a:r>
              <a:rPr sz="2000" u="none" spc="-55" dirty="0">
                <a:solidFill>
                  <a:srgbClr val="12284C"/>
                </a:solidFill>
                <a:latin typeface="Open Sans"/>
                <a:cs typeface="Open Sans"/>
              </a:rPr>
              <a:t>knowledge</a:t>
            </a:r>
            <a:r>
              <a:rPr sz="2000" u="none" spc="-75" dirty="0">
                <a:solidFill>
                  <a:srgbClr val="12284C"/>
                </a:solidFill>
                <a:latin typeface="Open Sans"/>
                <a:cs typeface="Open Sans"/>
              </a:rPr>
              <a:t> </a:t>
            </a:r>
            <a:r>
              <a:rPr sz="2000" u="none" spc="-20" dirty="0">
                <a:solidFill>
                  <a:srgbClr val="12284C"/>
                </a:solidFill>
                <a:latin typeface="Open Sans"/>
                <a:cs typeface="Open Sans"/>
              </a:rPr>
              <a:t>and</a:t>
            </a:r>
            <a:r>
              <a:rPr sz="2000" u="none" spc="-85" dirty="0">
                <a:solidFill>
                  <a:srgbClr val="12284C"/>
                </a:solidFill>
                <a:latin typeface="Open Sans"/>
                <a:cs typeface="Open Sans"/>
              </a:rPr>
              <a:t> </a:t>
            </a:r>
            <a:r>
              <a:rPr sz="2000" u="none" spc="-35" dirty="0">
                <a:solidFill>
                  <a:srgbClr val="12284C"/>
                </a:solidFill>
                <a:latin typeface="Open Sans"/>
                <a:cs typeface="Open Sans"/>
              </a:rPr>
              <a:t>skills</a:t>
            </a:r>
            <a:r>
              <a:rPr sz="2000" u="none" spc="-85" dirty="0">
                <a:solidFill>
                  <a:srgbClr val="12284C"/>
                </a:solidFill>
                <a:latin typeface="Open Sans"/>
                <a:cs typeface="Open Sans"/>
              </a:rPr>
              <a:t> </a:t>
            </a:r>
            <a:r>
              <a:rPr sz="2000" u="none" dirty="0">
                <a:solidFill>
                  <a:srgbClr val="12284C"/>
                </a:solidFill>
                <a:latin typeface="Open Sans"/>
                <a:cs typeface="Open Sans"/>
              </a:rPr>
              <a:t>of</a:t>
            </a:r>
            <a:r>
              <a:rPr sz="2000" u="none" spc="-50" dirty="0">
                <a:solidFill>
                  <a:srgbClr val="12284C"/>
                </a:solidFill>
                <a:latin typeface="Open Sans"/>
                <a:cs typeface="Open Sans"/>
              </a:rPr>
              <a:t> </a:t>
            </a:r>
            <a:r>
              <a:rPr sz="2000" u="heavy" spc="-10" dirty="0">
                <a:solidFill>
                  <a:srgbClr val="12284C"/>
                </a:solidFill>
                <a:uFill>
                  <a:solidFill>
                    <a:srgbClr val="12284C"/>
                  </a:solidFill>
                </a:uFill>
                <a:latin typeface="Open Sans"/>
                <a:cs typeface="Open Sans"/>
              </a:rPr>
              <a:t>(third,</a:t>
            </a:r>
            <a:endParaRPr sz="2000">
              <a:latin typeface="Open Sans"/>
              <a:cs typeface="Open Sans"/>
            </a:endParaRPr>
          </a:p>
        </p:txBody>
      </p:sp>
      <p:sp>
        <p:nvSpPr>
          <p:cNvPr id="8" name="object 8"/>
          <p:cNvSpPr txBox="1"/>
          <p:nvPr/>
        </p:nvSpPr>
        <p:spPr>
          <a:xfrm>
            <a:off x="960946" y="3185541"/>
            <a:ext cx="7073900" cy="330200"/>
          </a:xfrm>
          <a:prstGeom prst="rect">
            <a:avLst/>
          </a:prstGeom>
        </p:spPr>
        <p:txBody>
          <a:bodyPr vert="horz" wrap="square" lIns="0" tIns="12700" rIns="0" bIns="0" rtlCol="0">
            <a:spAutoFit/>
          </a:bodyPr>
          <a:lstStyle/>
          <a:p>
            <a:pPr marL="12700">
              <a:lnSpc>
                <a:spcPct val="100000"/>
              </a:lnSpc>
              <a:spcBef>
                <a:spcPts val="100"/>
              </a:spcBef>
            </a:pPr>
            <a:r>
              <a:rPr sz="2000" u="heavy" spc="-45" dirty="0">
                <a:solidFill>
                  <a:srgbClr val="12284C"/>
                </a:solidFill>
                <a:uFill>
                  <a:solidFill>
                    <a:srgbClr val="12284C"/>
                  </a:solidFill>
                </a:uFill>
                <a:latin typeface="Open Sans"/>
                <a:cs typeface="Open Sans"/>
              </a:rPr>
              <a:t>fourth,</a:t>
            </a:r>
            <a:r>
              <a:rPr sz="2000" u="heavy" spc="-90" dirty="0">
                <a:solidFill>
                  <a:srgbClr val="12284C"/>
                </a:solidFill>
                <a:uFill>
                  <a:solidFill>
                    <a:srgbClr val="12284C"/>
                  </a:solidFill>
                </a:uFill>
                <a:latin typeface="Open Sans"/>
                <a:cs typeface="Open Sans"/>
              </a:rPr>
              <a:t> </a:t>
            </a:r>
            <a:r>
              <a:rPr sz="2000" u="heavy" spc="-70" dirty="0">
                <a:solidFill>
                  <a:srgbClr val="12284C"/>
                </a:solidFill>
                <a:uFill>
                  <a:solidFill>
                    <a:srgbClr val="12284C"/>
                  </a:solidFill>
                </a:uFill>
                <a:latin typeface="Open Sans"/>
                <a:cs typeface="Open Sans"/>
              </a:rPr>
              <a:t>ﬁfth,</a:t>
            </a:r>
            <a:r>
              <a:rPr sz="2000" u="heavy" spc="-60" dirty="0">
                <a:solidFill>
                  <a:srgbClr val="12284C"/>
                </a:solidFill>
                <a:uFill>
                  <a:solidFill>
                    <a:srgbClr val="12284C"/>
                  </a:solidFill>
                </a:uFill>
                <a:latin typeface="Open Sans"/>
                <a:cs typeface="Open Sans"/>
              </a:rPr>
              <a:t> </a:t>
            </a:r>
            <a:r>
              <a:rPr sz="2000" u="heavy" spc="-20" dirty="0">
                <a:solidFill>
                  <a:srgbClr val="12284C"/>
                </a:solidFill>
                <a:uFill>
                  <a:solidFill>
                    <a:srgbClr val="12284C"/>
                  </a:solidFill>
                </a:uFill>
                <a:latin typeface="Open Sans"/>
                <a:cs typeface="Open Sans"/>
              </a:rPr>
              <a:t>etc.)</a:t>
            </a:r>
            <a:r>
              <a:rPr sz="2000" u="none" spc="-70" dirty="0">
                <a:solidFill>
                  <a:srgbClr val="12284C"/>
                </a:solidFill>
                <a:latin typeface="Open Sans"/>
                <a:cs typeface="Open Sans"/>
              </a:rPr>
              <a:t> </a:t>
            </a:r>
            <a:r>
              <a:rPr sz="2000" u="none" spc="-30" dirty="0">
                <a:solidFill>
                  <a:srgbClr val="12284C"/>
                </a:solidFill>
                <a:latin typeface="Open Sans"/>
                <a:cs typeface="Open Sans"/>
              </a:rPr>
              <a:t>grade</a:t>
            </a:r>
            <a:r>
              <a:rPr sz="2000" u="none" spc="-75" dirty="0">
                <a:solidFill>
                  <a:srgbClr val="12284C"/>
                </a:solidFill>
                <a:latin typeface="Open Sans"/>
                <a:cs typeface="Open Sans"/>
              </a:rPr>
              <a:t> </a:t>
            </a:r>
            <a:r>
              <a:rPr sz="2000" u="heavy" spc="-30" dirty="0">
                <a:solidFill>
                  <a:srgbClr val="12284C"/>
                </a:solidFill>
                <a:uFill>
                  <a:solidFill>
                    <a:srgbClr val="12284C"/>
                  </a:solidFill>
                </a:uFill>
                <a:latin typeface="Open Sans"/>
                <a:cs typeface="Open Sans"/>
              </a:rPr>
              <a:t>(ELA,</a:t>
            </a:r>
            <a:r>
              <a:rPr sz="2000" u="heavy" spc="-85" dirty="0">
                <a:solidFill>
                  <a:srgbClr val="12284C"/>
                </a:solidFill>
                <a:uFill>
                  <a:solidFill>
                    <a:srgbClr val="12284C"/>
                  </a:solidFill>
                </a:uFill>
                <a:latin typeface="Open Sans"/>
                <a:cs typeface="Open Sans"/>
              </a:rPr>
              <a:t> </a:t>
            </a:r>
            <a:r>
              <a:rPr sz="2000" u="heavy" spc="-55" dirty="0">
                <a:solidFill>
                  <a:srgbClr val="12284C"/>
                </a:solidFill>
                <a:uFill>
                  <a:solidFill>
                    <a:srgbClr val="12284C"/>
                  </a:solidFill>
                </a:uFill>
                <a:latin typeface="Open Sans"/>
                <a:cs typeface="Open Sans"/>
              </a:rPr>
              <a:t>Math,</a:t>
            </a:r>
            <a:r>
              <a:rPr sz="2000" u="heavy" spc="-75" dirty="0">
                <a:solidFill>
                  <a:srgbClr val="12284C"/>
                </a:solidFill>
                <a:uFill>
                  <a:solidFill>
                    <a:srgbClr val="12284C"/>
                  </a:solidFill>
                </a:uFill>
                <a:latin typeface="Open Sans"/>
                <a:cs typeface="Open Sans"/>
              </a:rPr>
              <a:t> </a:t>
            </a:r>
            <a:r>
              <a:rPr sz="2000" u="heavy" spc="-20" dirty="0">
                <a:solidFill>
                  <a:srgbClr val="12284C"/>
                </a:solidFill>
                <a:uFill>
                  <a:solidFill>
                    <a:srgbClr val="12284C"/>
                  </a:solidFill>
                </a:uFill>
                <a:latin typeface="Open Sans"/>
                <a:cs typeface="Open Sans"/>
              </a:rPr>
              <a:t>Science)</a:t>
            </a:r>
            <a:r>
              <a:rPr sz="2000" u="none" spc="-55" dirty="0">
                <a:solidFill>
                  <a:srgbClr val="12284C"/>
                </a:solidFill>
                <a:latin typeface="Open Sans"/>
                <a:cs typeface="Open Sans"/>
              </a:rPr>
              <a:t> </a:t>
            </a:r>
            <a:r>
              <a:rPr sz="2000" u="none" spc="-35" dirty="0">
                <a:solidFill>
                  <a:srgbClr val="12284C"/>
                </a:solidFill>
                <a:latin typeface="Open Sans"/>
                <a:cs typeface="Open Sans"/>
              </a:rPr>
              <a:t>Kansas</a:t>
            </a:r>
            <a:r>
              <a:rPr sz="2000" u="none" spc="-80" dirty="0">
                <a:solidFill>
                  <a:srgbClr val="12284C"/>
                </a:solidFill>
                <a:latin typeface="Open Sans"/>
                <a:cs typeface="Open Sans"/>
              </a:rPr>
              <a:t> </a:t>
            </a:r>
            <a:r>
              <a:rPr sz="2000" u="none" spc="-10" dirty="0">
                <a:solidFill>
                  <a:srgbClr val="12284C"/>
                </a:solidFill>
                <a:latin typeface="Open Sans"/>
                <a:cs typeface="Open Sans"/>
              </a:rPr>
              <a:t>standards.</a:t>
            </a:r>
            <a:endParaRPr sz="2000">
              <a:latin typeface="Open Sans"/>
              <a:cs typeface="Open Sans"/>
            </a:endParaRPr>
          </a:p>
        </p:txBody>
      </p:sp>
      <p:sp>
        <p:nvSpPr>
          <p:cNvPr id="9" name="object 9"/>
          <p:cNvSpPr txBox="1"/>
          <p:nvPr/>
        </p:nvSpPr>
        <p:spPr>
          <a:xfrm>
            <a:off x="4267165" y="3818001"/>
            <a:ext cx="1085215" cy="304800"/>
          </a:xfrm>
          <a:prstGeom prst="rect">
            <a:avLst/>
          </a:prstGeom>
          <a:solidFill>
            <a:srgbClr val="00FF00"/>
          </a:solidFill>
        </p:spPr>
        <p:txBody>
          <a:bodyPr vert="horz" wrap="square" lIns="0" tIns="0" rIns="0" bIns="0" rtlCol="0">
            <a:spAutoFit/>
          </a:bodyPr>
          <a:lstStyle/>
          <a:p>
            <a:pPr>
              <a:lnSpc>
                <a:spcPts val="2320"/>
              </a:lnSpc>
            </a:pPr>
            <a:r>
              <a:rPr sz="2000" u="heavy" spc="-55" dirty="0">
                <a:solidFill>
                  <a:srgbClr val="12284C"/>
                </a:solidFill>
                <a:uFill>
                  <a:solidFill>
                    <a:srgbClr val="12284C"/>
                  </a:solidFill>
                </a:uFill>
                <a:latin typeface="Open Sans"/>
                <a:cs typeface="Open Sans"/>
              </a:rPr>
              <a:t>proﬁcient</a:t>
            </a:r>
            <a:endParaRPr sz="2000">
              <a:latin typeface="Open Sans"/>
              <a:cs typeface="Open Sans"/>
            </a:endParaRPr>
          </a:p>
        </p:txBody>
      </p:sp>
      <p:sp>
        <p:nvSpPr>
          <p:cNvPr id="10" name="object 10"/>
          <p:cNvSpPr txBox="1"/>
          <p:nvPr/>
        </p:nvSpPr>
        <p:spPr>
          <a:xfrm>
            <a:off x="960946" y="3795141"/>
            <a:ext cx="10241915" cy="330200"/>
          </a:xfrm>
          <a:prstGeom prst="rect">
            <a:avLst/>
          </a:prstGeom>
        </p:spPr>
        <p:txBody>
          <a:bodyPr vert="horz" wrap="square" lIns="0" tIns="12700" rIns="0" bIns="0" rtlCol="0">
            <a:spAutoFit/>
          </a:bodyPr>
          <a:lstStyle/>
          <a:p>
            <a:pPr marL="12700">
              <a:lnSpc>
                <a:spcPct val="100000"/>
              </a:lnSpc>
              <a:spcBef>
                <a:spcPts val="100"/>
              </a:spcBef>
              <a:tabLst>
                <a:tab pos="4456430" algn="l"/>
              </a:tabLst>
            </a:pPr>
            <a:r>
              <a:rPr sz="2000" dirty="0">
                <a:solidFill>
                  <a:srgbClr val="12284C"/>
                </a:solidFill>
                <a:latin typeface="Open Sans"/>
                <a:cs typeface="Open Sans"/>
              </a:rPr>
              <a:t>A</a:t>
            </a:r>
            <a:r>
              <a:rPr sz="2000" spc="-75" dirty="0">
                <a:solidFill>
                  <a:srgbClr val="12284C"/>
                </a:solidFill>
                <a:latin typeface="Open Sans"/>
                <a:cs typeface="Open Sans"/>
              </a:rPr>
              <a:t> </a:t>
            </a:r>
            <a:r>
              <a:rPr sz="2000" spc="-35" dirty="0">
                <a:solidFill>
                  <a:srgbClr val="12284C"/>
                </a:solidFill>
                <a:latin typeface="Open Sans"/>
                <a:cs typeface="Open Sans"/>
              </a:rPr>
              <a:t>student</a:t>
            </a:r>
            <a:r>
              <a:rPr sz="2000" spc="-70" dirty="0">
                <a:solidFill>
                  <a:srgbClr val="12284C"/>
                </a:solidFill>
                <a:latin typeface="Open Sans"/>
                <a:cs typeface="Open Sans"/>
              </a:rPr>
              <a:t> </a:t>
            </a:r>
            <a:r>
              <a:rPr sz="2000" dirty="0">
                <a:solidFill>
                  <a:srgbClr val="12284C"/>
                </a:solidFill>
                <a:latin typeface="Open Sans"/>
                <a:cs typeface="Open Sans"/>
              </a:rPr>
              <a:t>at</a:t>
            </a:r>
            <a:r>
              <a:rPr sz="2000" spc="-65" dirty="0">
                <a:solidFill>
                  <a:srgbClr val="12284C"/>
                </a:solidFill>
                <a:latin typeface="Open Sans"/>
                <a:cs typeface="Open Sans"/>
              </a:rPr>
              <a:t> </a:t>
            </a:r>
            <a:r>
              <a:rPr sz="2000" u="heavy" spc="-30" dirty="0">
                <a:solidFill>
                  <a:srgbClr val="12284C"/>
                </a:solidFill>
                <a:uFill>
                  <a:solidFill>
                    <a:srgbClr val="12284C"/>
                  </a:solidFill>
                </a:uFill>
                <a:latin typeface="Open Sans"/>
                <a:cs typeface="Open Sans"/>
              </a:rPr>
              <a:t>Level</a:t>
            </a:r>
            <a:r>
              <a:rPr sz="2000" u="heavy" spc="-70" dirty="0">
                <a:solidFill>
                  <a:srgbClr val="12284C"/>
                </a:solidFill>
                <a:uFill>
                  <a:solidFill>
                    <a:srgbClr val="12284C"/>
                  </a:solidFill>
                </a:uFill>
                <a:latin typeface="Open Sans"/>
                <a:cs typeface="Open Sans"/>
              </a:rPr>
              <a:t> </a:t>
            </a:r>
            <a:r>
              <a:rPr sz="2000" u="heavy" dirty="0">
                <a:solidFill>
                  <a:srgbClr val="12284C"/>
                </a:solidFill>
                <a:uFill>
                  <a:solidFill>
                    <a:srgbClr val="12284C"/>
                  </a:solidFill>
                </a:uFill>
                <a:latin typeface="Open Sans"/>
                <a:cs typeface="Open Sans"/>
              </a:rPr>
              <a:t>3</a:t>
            </a:r>
            <a:r>
              <a:rPr sz="2000" u="none" spc="-70" dirty="0">
                <a:solidFill>
                  <a:srgbClr val="12284C"/>
                </a:solidFill>
                <a:latin typeface="Open Sans"/>
                <a:cs typeface="Open Sans"/>
              </a:rPr>
              <a:t> </a:t>
            </a:r>
            <a:r>
              <a:rPr sz="2000" u="none" spc="-35" dirty="0">
                <a:solidFill>
                  <a:srgbClr val="12284C"/>
                </a:solidFill>
                <a:latin typeface="Open Sans"/>
                <a:cs typeface="Open Sans"/>
              </a:rPr>
              <a:t>shows</a:t>
            </a:r>
            <a:r>
              <a:rPr sz="2000" u="none" spc="-75" dirty="0">
                <a:solidFill>
                  <a:srgbClr val="12284C"/>
                </a:solidFill>
                <a:latin typeface="Open Sans"/>
                <a:cs typeface="Open Sans"/>
              </a:rPr>
              <a:t> </a:t>
            </a:r>
            <a:r>
              <a:rPr sz="2000" u="none" spc="-50" dirty="0">
                <a:solidFill>
                  <a:srgbClr val="12284C"/>
                </a:solidFill>
                <a:latin typeface="Open Sans"/>
                <a:cs typeface="Open Sans"/>
              </a:rPr>
              <a:t>a</a:t>
            </a:r>
            <a:r>
              <a:rPr sz="2000" u="none" dirty="0">
                <a:solidFill>
                  <a:srgbClr val="12284C"/>
                </a:solidFill>
                <a:latin typeface="Open Sans"/>
                <a:cs typeface="Open Sans"/>
              </a:rPr>
              <a:t>	</a:t>
            </a:r>
            <a:r>
              <a:rPr sz="2000" u="none" spc="-50" dirty="0">
                <a:solidFill>
                  <a:srgbClr val="12284C"/>
                </a:solidFill>
                <a:latin typeface="Open Sans"/>
                <a:cs typeface="Open Sans"/>
              </a:rPr>
              <a:t>ability</a:t>
            </a:r>
            <a:r>
              <a:rPr sz="2000" u="none" spc="-80" dirty="0">
                <a:solidFill>
                  <a:srgbClr val="12284C"/>
                </a:solidFill>
                <a:latin typeface="Open Sans"/>
                <a:cs typeface="Open Sans"/>
              </a:rPr>
              <a:t> </a:t>
            </a:r>
            <a:r>
              <a:rPr sz="2000" u="none" dirty="0">
                <a:solidFill>
                  <a:srgbClr val="12284C"/>
                </a:solidFill>
                <a:latin typeface="Open Sans"/>
                <a:cs typeface="Open Sans"/>
              </a:rPr>
              <a:t>to</a:t>
            </a:r>
            <a:r>
              <a:rPr sz="2000" u="none" spc="-75" dirty="0">
                <a:solidFill>
                  <a:srgbClr val="12284C"/>
                </a:solidFill>
                <a:latin typeface="Open Sans"/>
                <a:cs typeface="Open Sans"/>
              </a:rPr>
              <a:t> </a:t>
            </a:r>
            <a:r>
              <a:rPr sz="2000" u="none" spc="-45" dirty="0">
                <a:solidFill>
                  <a:srgbClr val="12284C"/>
                </a:solidFill>
                <a:latin typeface="Open Sans"/>
                <a:cs typeface="Open Sans"/>
              </a:rPr>
              <a:t>demonstrate</a:t>
            </a:r>
            <a:r>
              <a:rPr sz="2000" u="none" spc="-75" dirty="0">
                <a:solidFill>
                  <a:srgbClr val="12284C"/>
                </a:solidFill>
                <a:latin typeface="Open Sans"/>
                <a:cs typeface="Open Sans"/>
              </a:rPr>
              <a:t> </a:t>
            </a:r>
            <a:r>
              <a:rPr sz="2000" u="none" spc="-30" dirty="0">
                <a:solidFill>
                  <a:srgbClr val="12284C"/>
                </a:solidFill>
                <a:latin typeface="Open Sans"/>
                <a:cs typeface="Open Sans"/>
              </a:rPr>
              <a:t>their</a:t>
            </a:r>
            <a:r>
              <a:rPr sz="2000" u="none" spc="-80" dirty="0">
                <a:solidFill>
                  <a:srgbClr val="12284C"/>
                </a:solidFill>
                <a:latin typeface="Open Sans"/>
                <a:cs typeface="Open Sans"/>
              </a:rPr>
              <a:t> </a:t>
            </a:r>
            <a:r>
              <a:rPr sz="2000" u="none" spc="-55" dirty="0">
                <a:solidFill>
                  <a:srgbClr val="12284C"/>
                </a:solidFill>
                <a:latin typeface="Open Sans"/>
                <a:cs typeface="Open Sans"/>
              </a:rPr>
              <a:t>knowledge</a:t>
            </a:r>
            <a:r>
              <a:rPr sz="2000" u="none" spc="-75" dirty="0">
                <a:solidFill>
                  <a:srgbClr val="12284C"/>
                </a:solidFill>
                <a:latin typeface="Open Sans"/>
                <a:cs typeface="Open Sans"/>
              </a:rPr>
              <a:t> </a:t>
            </a:r>
            <a:r>
              <a:rPr sz="2000" u="none" spc="-20" dirty="0">
                <a:solidFill>
                  <a:srgbClr val="12284C"/>
                </a:solidFill>
                <a:latin typeface="Open Sans"/>
                <a:cs typeface="Open Sans"/>
              </a:rPr>
              <a:t>and</a:t>
            </a:r>
            <a:r>
              <a:rPr sz="2000" u="none" spc="-75" dirty="0">
                <a:solidFill>
                  <a:srgbClr val="12284C"/>
                </a:solidFill>
                <a:latin typeface="Open Sans"/>
                <a:cs typeface="Open Sans"/>
              </a:rPr>
              <a:t> </a:t>
            </a:r>
            <a:r>
              <a:rPr sz="2000" u="none" spc="-35" dirty="0">
                <a:solidFill>
                  <a:srgbClr val="12284C"/>
                </a:solidFill>
                <a:latin typeface="Open Sans"/>
                <a:cs typeface="Open Sans"/>
              </a:rPr>
              <a:t>skills</a:t>
            </a:r>
            <a:r>
              <a:rPr sz="2000" u="none" spc="-80" dirty="0">
                <a:solidFill>
                  <a:srgbClr val="12284C"/>
                </a:solidFill>
                <a:latin typeface="Open Sans"/>
                <a:cs typeface="Open Sans"/>
              </a:rPr>
              <a:t> </a:t>
            </a:r>
            <a:r>
              <a:rPr sz="2000" u="none" spc="-25" dirty="0">
                <a:solidFill>
                  <a:srgbClr val="12284C"/>
                </a:solidFill>
                <a:latin typeface="Open Sans"/>
                <a:cs typeface="Open Sans"/>
              </a:rPr>
              <a:t>of</a:t>
            </a:r>
            <a:endParaRPr sz="2000">
              <a:latin typeface="Open Sans"/>
              <a:cs typeface="Open Sans"/>
            </a:endParaRPr>
          </a:p>
        </p:txBody>
      </p:sp>
      <p:sp>
        <p:nvSpPr>
          <p:cNvPr id="11" name="object 11"/>
          <p:cNvSpPr txBox="1"/>
          <p:nvPr/>
        </p:nvSpPr>
        <p:spPr>
          <a:xfrm>
            <a:off x="960946" y="4099941"/>
            <a:ext cx="7806055" cy="330200"/>
          </a:xfrm>
          <a:prstGeom prst="rect">
            <a:avLst/>
          </a:prstGeom>
        </p:spPr>
        <p:txBody>
          <a:bodyPr vert="horz" wrap="square" lIns="0" tIns="12700" rIns="0" bIns="0" rtlCol="0">
            <a:spAutoFit/>
          </a:bodyPr>
          <a:lstStyle/>
          <a:p>
            <a:pPr marL="12700">
              <a:lnSpc>
                <a:spcPct val="100000"/>
              </a:lnSpc>
              <a:spcBef>
                <a:spcPts val="100"/>
              </a:spcBef>
            </a:pPr>
            <a:r>
              <a:rPr sz="2000" u="heavy" spc="-40" dirty="0">
                <a:solidFill>
                  <a:srgbClr val="12284C"/>
                </a:solidFill>
                <a:uFill>
                  <a:solidFill>
                    <a:srgbClr val="12284C"/>
                  </a:solidFill>
                </a:uFill>
                <a:latin typeface="Open Sans"/>
                <a:cs typeface="Open Sans"/>
              </a:rPr>
              <a:t>(third,</a:t>
            </a:r>
            <a:r>
              <a:rPr sz="2000" u="heavy" spc="-95" dirty="0">
                <a:solidFill>
                  <a:srgbClr val="12284C"/>
                </a:solidFill>
                <a:uFill>
                  <a:solidFill>
                    <a:srgbClr val="12284C"/>
                  </a:solidFill>
                </a:uFill>
                <a:latin typeface="Open Sans"/>
                <a:cs typeface="Open Sans"/>
              </a:rPr>
              <a:t> </a:t>
            </a:r>
            <a:r>
              <a:rPr sz="2000" u="heavy" spc="-45" dirty="0">
                <a:solidFill>
                  <a:srgbClr val="12284C"/>
                </a:solidFill>
                <a:uFill>
                  <a:solidFill>
                    <a:srgbClr val="12284C"/>
                  </a:solidFill>
                </a:uFill>
                <a:latin typeface="Open Sans"/>
                <a:cs typeface="Open Sans"/>
              </a:rPr>
              <a:t>fourth,</a:t>
            </a:r>
            <a:r>
              <a:rPr sz="2000" u="heavy" spc="-85" dirty="0">
                <a:solidFill>
                  <a:srgbClr val="12284C"/>
                </a:solidFill>
                <a:uFill>
                  <a:solidFill>
                    <a:srgbClr val="12284C"/>
                  </a:solidFill>
                </a:uFill>
                <a:latin typeface="Open Sans"/>
                <a:cs typeface="Open Sans"/>
              </a:rPr>
              <a:t> </a:t>
            </a:r>
            <a:r>
              <a:rPr sz="2000" u="heavy" spc="-70" dirty="0">
                <a:solidFill>
                  <a:srgbClr val="12284C"/>
                </a:solidFill>
                <a:uFill>
                  <a:solidFill>
                    <a:srgbClr val="12284C"/>
                  </a:solidFill>
                </a:uFill>
                <a:latin typeface="Open Sans"/>
                <a:cs typeface="Open Sans"/>
              </a:rPr>
              <a:t>ﬁfth,</a:t>
            </a:r>
            <a:r>
              <a:rPr sz="2000" u="heavy" spc="-60" dirty="0">
                <a:solidFill>
                  <a:srgbClr val="12284C"/>
                </a:solidFill>
                <a:uFill>
                  <a:solidFill>
                    <a:srgbClr val="12284C"/>
                  </a:solidFill>
                </a:uFill>
                <a:latin typeface="Open Sans"/>
                <a:cs typeface="Open Sans"/>
              </a:rPr>
              <a:t> </a:t>
            </a:r>
            <a:r>
              <a:rPr sz="2000" u="heavy" spc="-20" dirty="0">
                <a:solidFill>
                  <a:srgbClr val="12284C"/>
                </a:solidFill>
                <a:uFill>
                  <a:solidFill>
                    <a:srgbClr val="12284C"/>
                  </a:solidFill>
                </a:uFill>
                <a:latin typeface="Open Sans"/>
                <a:cs typeface="Open Sans"/>
              </a:rPr>
              <a:t>etc.)</a:t>
            </a:r>
            <a:r>
              <a:rPr sz="2000" u="none" spc="-45" dirty="0">
                <a:solidFill>
                  <a:srgbClr val="12284C"/>
                </a:solidFill>
                <a:latin typeface="Open Sans"/>
                <a:cs typeface="Open Sans"/>
              </a:rPr>
              <a:t> </a:t>
            </a:r>
            <a:r>
              <a:rPr sz="2000" u="none" spc="-30" dirty="0">
                <a:solidFill>
                  <a:srgbClr val="12284C"/>
                </a:solidFill>
                <a:latin typeface="Open Sans"/>
                <a:cs typeface="Open Sans"/>
              </a:rPr>
              <a:t>grade</a:t>
            </a:r>
            <a:r>
              <a:rPr sz="2000" u="none" spc="-75" dirty="0">
                <a:solidFill>
                  <a:srgbClr val="12284C"/>
                </a:solidFill>
                <a:latin typeface="Open Sans"/>
                <a:cs typeface="Open Sans"/>
              </a:rPr>
              <a:t> </a:t>
            </a:r>
            <a:r>
              <a:rPr sz="2000" u="heavy" spc="-30" dirty="0">
                <a:solidFill>
                  <a:srgbClr val="12284C"/>
                </a:solidFill>
                <a:uFill>
                  <a:solidFill>
                    <a:srgbClr val="12284C"/>
                  </a:solidFill>
                </a:uFill>
                <a:latin typeface="Open Sans"/>
                <a:cs typeface="Open Sans"/>
              </a:rPr>
              <a:t>(ELA,</a:t>
            </a:r>
            <a:r>
              <a:rPr sz="2000" u="heavy" spc="-75" dirty="0">
                <a:solidFill>
                  <a:srgbClr val="12284C"/>
                </a:solidFill>
                <a:uFill>
                  <a:solidFill>
                    <a:srgbClr val="12284C"/>
                  </a:solidFill>
                </a:uFill>
                <a:latin typeface="Open Sans"/>
                <a:cs typeface="Open Sans"/>
              </a:rPr>
              <a:t> </a:t>
            </a:r>
            <a:r>
              <a:rPr sz="2000" u="heavy" spc="-55" dirty="0">
                <a:solidFill>
                  <a:srgbClr val="12284C"/>
                </a:solidFill>
                <a:uFill>
                  <a:solidFill>
                    <a:srgbClr val="12284C"/>
                  </a:solidFill>
                </a:uFill>
                <a:latin typeface="Open Sans"/>
                <a:cs typeface="Open Sans"/>
              </a:rPr>
              <a:t>Math,</a:t>
            </a:r>
            <a:r>
              <a:rPr sz="2000" u="heavy" spc="-80" dirty="0">
                <a:solidFill>
                  <a:srgbClr val="12284C"/>
                </a:solidFill>
                <a:uFill>
                  <a:solidFill>
                    <a:srgbClr val="12284C"/>
                  </a:solidFill>
                </a:uFill>
                <a:latin typeface="Open Sans"/>
                <a:cs typeface="Open Sans"/>
              </a:rPr>
              <a:t> </a:t>
            </a:r>
            <a:r>
              <a:rPr sz="2000" u="heavy" spc="-20" dirty="0">
                <a:solidFill>
                  <a:srgbClr val="12284C"/>
                </a:solidFill>
                <a:uFill>
                  <a:solidFill>
                    <a:srgbClr val="12284C"/>
                  </a:solidFill>
                </a:uFill>
                <a:latin typeface="Open Sans"/>
                <a:cs typeface="Open Sans"/>
              </a:rPr>
              <a:t>Science)</a:t>
            </a:r>
            <a:r>
              <a:rPr sz="2000" u="none" spc="-50" dirty="0">
                <a:solidFill>
                  <a:srgbClr val="12284C"/>
                </a:solidFill>
                <a:latin typeface="Open Sans"/>
                <a:cs typeface="Open Sans"/>
              </a:rPr>
              <a:t> </a:t>
            </a:r>
            <a:r>
              <a:rPr sz="2000" u="none" spc="-35" dirty="0">
                <a:solidFill>
                  <a:srgbClr val="12284C"/>
                </a:solidFill>
                <a:latin typeface="Open Sans"/>
                <a:cs typeface="Open Sans"/>
              </a:rPr>
              <a:t>Kansas</a:t>
            </a:r>
            <a:r>
              <a:rPr sz="2000" u="none" spc="-80" dirty="0">
                <a:solidFill>
                  <a:srgbClr val="12284C"/>
                </a:solidFill>
                <a:latin typeface="Open Sans"/>
                <a:cs typeface="Open Sans"/>
              </a:rPr>
              <a:t> </a:t>
            </a:r>
            <a:r>
              <a:rPr sz="2000" u="none" spc="-10" dirty="0">
                <a:solidFill>
                  <a:srgbClr val="12284C"/>
                </a:solidFill>
                <a:latin typeface="Open Sans"/>
                <a:cs typeface="Open Sans"/>
              </a:rPr>
              <a:t>standards.</a:t>
            </a:r>
            <a:endParaRPr sz="2000">
              <a:latin typeface="Open Sans"/>
              <a:cs typeface="Open Sans"/>
            </a:endParaRPr>
          </a:p>
        </p:txBody>
      </p:sp>
      <p:sp>
        <p:nvSpPr>
          <p:cNvPr id="12" name="object 12"/>
          <p:cNvSpPr txBox="1"/>
          <p:nvPr/>
        </p:nvSpPr>
        <p:spPr>
          <a:xfrm>
            <a:off x="4417051" y="4732401"/>
            <a:ext cx="1163955" cy="304800"/>
          </a:xfrm>
          <a:prstGeom prst="rect">
            <a:avLst/>
          </a:prstGeom>
          <a:solidFill>
            <a:srgbClr val="00FF00"/>
          </a:solidFill>
        </p:spPr>
        <p:txBody>
          <a:bodyPr vert="horz" wrap="square" lIns="0" tIns="0" rIns="0" bIns="0" rtlCol="0">
            <a:spAutoFit/>
          </a:bodyPr>
          <a:lstStyle/>
          <a:p>
            <a:pPr>
              <a:lnSpc>
                <a:spcPts val="2320"/>
              </a:lnSpc>
            </a:pPr>
            <a:r>
              <a:rPr sz="2000" u="heavy" spc="-10" dirty="0">
                <a:solidFill>
                  <a:srgbClr val="12284C"/>
                </a:solidFill>
                <a:uFill>
                  <a:solidFill>
                    <a:srgbClr val="12284C"/>
                  </a:solidFill>
                </a:uFill>
                <a:latin typeface="Open Sans"/>
                <a:cs typeface="Open Sans"/>
              </a:rPr>
              <a:t>advanced</a:t>
            </a:r>
            <a:endParaRPr sz="2000">
              <a:latin typeface="Open Sans"/>
              <a:cs typeface="Open Sans"/>
            </a:endParaRPr>
          </a:p>
        </p:txBody>
      </p:sp>
      <p:sp>
        <p:nvSpPr>
          <p:cNvPr id="13" name="object 13"/>
          <p:cNvSpPr txBox="1"/>
          <p:nvPr/>
        </p:nvSpPr>
        <p:spPr>
          <a:xfrm>
            <a:off x="960946" y="4709541"/>
            <a:ext cx="10405110" cy="330200"/>
          </a:xfrm>
          <a:prstGeom prst="rect">
            <a:avLst/>
          </a:prstGeom>
        </p:spPr>
        <p:txBody>
          <a:bodyPr vert="horz" wrap="square" lIns="0" tIns="12700" rIns="0" bIns="0" rtlCol="0">
            <a:spAutoFit/>
          </a:bodyPr>
          <a:lstStyle/>
          <a:p>
            <a:pPr marL="12700">
              <a:lnSpc>
                <a:spcPct val="100000"/>
              </a:lnSpc>
              <a:spcBef>
                <a:spcPts val="100"/>
              </a:spcBef>
              <a:tabLst>
                <a:tab pos="4619625" algn="l"/>
              </a:tabLst>
            </a:pPr>
            <a:r>
              <a:rPr sz="2000" dirty="0">
                <a:solidFill>
                  <a:srgbClr val="12284C"/>
                </a:solidFill>
                <a:latin typeface="Open Sans"/>
                <a:cs typeface="Open Sans"/>
              </a:rPr>
              <a:t>A</a:t>
            </a:r>
            <a:r>
              <a:rPr sz="2000" spc="-75" dirty="0">
                <a:solidFill>
                  <a:srgbClr val="12284C"/>
                </a:solidFill>
                <a:latin typeface="Open Sans"/>
                <a:cs typeface="Open Sans"/>
              </a:rPr>
              <a:t> </a:t>
            </a:r>
            <a:r>
              <a:rPr sz="2000" spc="-35" dirty="0">
                <a:solidFill>
                  <a:srgbClr val="12284C"/>
                </a:solidFill>
                <a:latin typeface="Open Sans"/>
                <a:cs typeface="Open Sans"/>
              </a:rPr>
              <a:t>student</a:t>
            </a:r>
            <a:r>
              <a:rPr sz="2000" spc="-70" dirty="0">
                <a:solidFill>
                  <a:srgbClr val="12284C"/>
                </a:solidFill>
                <a:latin typeface="Open Sans"/>
                <a:cs typeface="Open Sans"/>
              </a:rPr>
              <a:t> </a:t>
            </a:r>
            <a:r>
              <a:rPr sz="2000" dirty="0">
                <a:solidFill>
                  <a:srgbClr val="12284C"/>
                </a:solidFill>
                <a:latin typeface="Open Sans"/>
                <a:cs typeface="Open Sans"/>
              </a:rPr>
              <a:t>at</a:t>
            </a:r>
            <a:r>
              <a:rPr sz="2000" spc="-65" dirty="0">
                <a:solidFill>
                  <a:srgbClr val="12284C"/>
                </a:solidFill>
                <a:latin typeface="Open Sans"/>
                <a:cs typeface="Open Sans"/>
              </a:rPr>
              <a:t> </a:t>
            </a:r>
            <a:r>
              <a:rPr sz="2000" u="heavy" spc="-30" dirty="0">
                <a:solidFill>
                  <a:srgbClr val="12284C"/>
                </a:solidFill>
                <a:uFill>
                  <a:solidFill>
                    <a:srgbClr val="12284C"/>
                  </a:solidFill>
                </a:uFill>
                <a:latin typeface="Open Sans"/>
                <a:cs typeface="Open Sans"/>
              </a:rPr>
              <a:t>Level</a:t>
            </a:r>
            <a:r>
              <a:rPr sz="2000" u="heavy" spc="-70" dirty="0">
                <a:solidFill>
                  <a:srgbClr val="12284C"/>
                </a:solidFill>
                <a:uFill>
                  <a:solidFill>
                    <a:srgbClr val="12284C"/>
                  </a:solidFill>
                </a:uFill>
                <a:latin typeface="Open Sans"/>
                <a:cs typeface="Open Sans"/>
              </a:rPr>
              <a:t> </a:t>
            </a:r>
            <a:r>
              <a:rPr sz="2000" u="heavy" dirty="0">
                <a:solidFill>
                  <a:srgbClr val="12284C"/>
                </a:solidFill>
                <a:uFill>
                  <a:solidFill>
                    <a:srgbClr val="12284C"/>
                  </a:solidFill>
                </a:uFill>
                <a:latin typeface="Open Sans"/>
                <a:cs typeface="Open Sans"/>
              </a:rPr>
              <a:t>4</a:t>
            </a:r>
            <a:r>
              <a:rPr sz="2000" u="none" spc="-70" dirty="0">
                <a:solidFill>
                  <a:srgbClr val="12284C"/>
                </a:solidFill>
                <a:latin typeface="Open Sans"/>
                <a:cs typeface="Open Sans"/>
              </a:rPr>
              <a:t> </a:t>
            </a:r>
            <a:r>
              <a:rPr sz="2000" u="none" spc="-35" dirty="0">
                <a:solidFill>
                  <a:srgbClr val="12284C"/>
                </a:solidFill>
                <a:latin typeface="Open Sans"/>
                <a:cs typeface="Open Sans"/>
              </a:rPr>
              <a:t>shows</a:t>
            </a:r>
            <a:r>
              <a:rPr sz="2000" u="none" spc="-75" dirty="0">
                <a:solidFill>
                  <a:srgbClr val="12284C"/>
                </a:solidFill>
                <a:latin typeface="Open Sans"/>
                <a:cs typeface="Open Sans"/>
              </a:rPr>
              <a:t> </a:t>
            </a:r>
            <a:r>
              <a:rPr sz="2000" u="none" spc="-25" dirty="0">
                <a:solidFill>
                  <a:srgbClr val="12284C"/>
                </a:solidFill>
                <a:latin typeface="Open Sans"/>
                <a:cs typeface="Open Sans"/>
              </a:rPr>
              <a:t>an</a:t>
            </a:r>
            <a:r>
              <a:rPr sz="2000" u="none" dirty="0">
                <a:solidFill>
                  <a:srgbClr val="12284C"/>
                </a:solidFill>
                <a:latin typeface="Open Sans"/>
                <a:cs typeface="Open Sans"/>
              </a:rPr>
              <a:t>	</a:t>
            </a:r>
            <a:r>
              <a:rPr sz="2000" u="none" spc="-50" dirty="0">
                <a:solidFill>
                  <a:srgbClr val="12284C"/>
                </a:solidFill>
                <a:latin typeface="Open Sans"/>
                <a:cs typeface="Open Sans"/>
              </a:rPr>
              <a:t>ability</a:t>
            </a:r>
            <a:r>
              <a:rPr sz="2000" u="none" spc="-80" dirty="0">
                <a:solidFill>
                  <a:srgbClr val="12284C"/>
                </a:solidFill>
                <a:latin typeface="Open Sans"/>
                <a:cs typeface="Open Sans"/>
              </a:rPr>
              <a:t> </a:t>
            </a:r>
            <a:r>
              <a:rPr sz="2000" u="none" dirty="0">
                <a:solidFill>
                  <a:srgbClr val="12284C"/>
                </a:solidFill>
                <a:latin typeface="Open Sans"/>
                <a:cs typeface="Open Sans"/>
              </a:rPr>
              <a:t>to</a:t>
            </a:r>
            <a:r>
              <a:rPr sz="2000" u="none" spc="-75" dirty="0">
                <a:solidFill>
                  <a:srgbClr val="12284C"/>
                </a:solidFill>
                <a:latin typeface="Open Sans"/>
                <a:cs typeface="Open Sans"/>
              </a:rPr>
              <a:t> </a:t>
            </a:r>
            <a:r>
              <a:rPr sz="2000" u="none" spc="-45" dirty="0">
                <a:solidFill>
                  <a:srgbClr val="12284C"/>
                </a:solidFill>
                <a:latin typeface="Open Sans"/>
                <a:cs typeface="Open Sans"/>
              </a:rPr>
              <a:t>demonstrate</a:t>
            </a:r>
            <a:r>
              <a:rPr sz="2000" u="none" spc="-75" dirty="0">
                <a:solidFill>
                  <a:srgbClr val="12284C"/>
                </a:solidFill>
                <a:latin typeface="Open Sans"/>
                <a:cs typeface="Open Sans"/>
              </a:rPr>
              <a:t> </a:t>
            </a:r>
            <a:r>
              <a:rPr sz="2000" u="none" spc="-30" dirty="0">
                <a:solidFill>
                  <a:srgbClr val="12284C"/>
                </a:solidFill>
                <a:latin typeface="Open Sans"/>
                <a:cs typeface="Open Sans"/>
              </a:rPr>
              <a:t>their</a:t>
            </a:r>
            <a:r>
              <a:rPr sz="2000" u="none" spc="-80" dirty="0">
                <a:solidFill>
                  <a:srgbClr val="12284C"/>
                </a:solidFill>
                <a:latin typeface="Open Sans"/>
                <a:cs typeface="Open Sans"/>
              </a:rPr>
              <a:t> </a:t>
            </a:r>
            <a:r>
              <a:rPr sz="2000" u="none" spc="-55" dirty="0">
                <a:solidFill>
                  <a:srgbClr val="12284C"/>
                </a:solidFill>
                <a:latin typeface="Open Sans"/>
                <a:cs typeface="Open Sans"/>
              </a:rPr>
              <a:t>knowledge</a:t>
            </a:r>
            <a:r>
              <a:rPr sz="2000" u="none" spc="-75" dirty="0">
                <a:solidFill>
                  <a:srgbClr val="12284C"/>
                </a:solidFill>
                <a:latin typeface="Open Sans"/>
                <a:cs typeface="Open Sans"/>
              </a:rPr>
              <a:t> </a:t>
            </a:r>
            <a:r>
              <a:rPr sz="2000" u="none" spc="-20" dirty="0">
                <a:solidFill>
                  <a:srgbClr val="12284C"/>
                </a:solidFill>
                <a:latin typeface="Open Sans"/>
                <a:cs typeface="Open Sans"/>
              </a:rPr>
              <a:t>and</a:t>
            </a:r>
            <a:r>
              <a:rPr sz="2000" u="none" spc="-75" dirty="0">
                <a:solidFill>
                  <a:srgbClr val="12284C"/>
                </a:solidFill>
                <a:latin typeface="Open Sans"/>
                <a:cs typeface="Open Sans"/>
              </a:rPr>
              <a:t> </a:t>
            </a:r>
            <a:r>
              <a:rPr sz="2000" u="none" spc="-35" dirty="0">
                <a:solidFill>
                  <a:srgbClr val="12284C"/>
                </a:solidFill>
                <a:latin typeface="Open Sans"/>
                <a:cs typeface="Open Sans"/>
              </a:rPr>
              <a:t>skills</a:t>
            </a:r>
            <a:r>
              <a:rPr sz="2000" u="none" spc="-80" dirty="0">
                <a:solidFill>
                  <a:srgbClr val="12284C"/>
                </a:solidFill>
                <a:latin typeface="Open Sans"/>
                <a:cs typeface="Open Sans"/>
              </a:rPr>
              <a:t> </a:t>
            </a:r>
            <a:r>
              <a:rPr sz="2000" u="none" spc="-25" dirty="0">
                <a:solidFill>
                  <a:srgbClr val="12284C"/>
                </a:solidFill>
                <a:latin typeface="Open Sans"/>
                <a:cs typeface="Open Sans"/>
              </a:rPr>
              <a:t>of</a:t>
            </a:r>
            <a:endParaRPr sz="2000">
              <a:latin typeface="Open Sans"/>
              <a:cs typeface="Open Sans"/>
            </a:endParaRPr>
          </a:p>
        </p:txBody>
      </p:sp>
      <p:sp>
        <p:nvSpPr>
          <p:cNvPr id="14" name="object 14"/>
          <p:cNvSpPr txBox="1"/>
          <p:nvPr/>
        </p:nvSpPr>
        <p:spPr>
          <a:xfrm>
            <a:off x="960946" y="5014341"/>
            <a:ext cx="7806055" cy="330200"/>
          </a:xfrm>
          <a:prstGeom prst="rect">
            <a:avLst/>
          </a:prstGeom>
        </p:spPr>
        <p:txBody>
          <a:bodyPr vert="horz" wrap="square" lIns="0" tIns="12700" rIns="0" bIns="0" rtlCol="0">
            <a:spAutoFit/>
          </a:bodyPr>
          <a:lstStyle/>
          <a:p>
            <a:pPr marL="12700">
              <a:lnSpc>
                <a:spcPct val="100000"/>
              </a:lnSpc>
              <a:spcBef>
                <a:spcPts val="100"/>
              </a:spcBef>
            </a:pPr>
            <a:r>
              <a:rPr sz="2000" u="heavy" spc="-40" dirty="0">
                <a:solidFill>
                  <a:srgbClr val="12284C"/>
                </a:solidFill>
                <a:uFill>
                  <a:solidFill>
                    <a:srgbClr val="12284C"/>
                  </a:solidFill>
                </a:uFill>
                <a:latin typeface="Open Sans"/>
                <a:cs typeface="Open Sans"/>
              </a:rPr>
              <a:t>(third,</a:t>
            </a:r>
            <a:r>
              <a:rPr sz="2000" u="heavy" spc="-95" dirty="0">
                <a:solidFill>
                  <a:srgbClr val="12284C"/>
                </a:solidFill>
                <a:uFill>
                  <a:solidFill>
                    <a:srgbClr val="12284C"/>
                  </a:solidFill>
                </a:uFill>
                <a:latin typeface="Open Sans"/>
                <a:cs typeface="Open Sans"/>
              </a:rPr>
              <a:t> </a:t>
            </a:r>
            <a:r>
              <a:rPr sz="2000" u="heavy" spc="-45" dirty="0">
                <a:solidFill>
                  <a:srgbClr val="12284C"/>
                </a:solidFill>
                <a:uFill>
                  <a:solidFill>
                    <a:srgbClr val="12284C"/>
                  </a:solidFill>
                </a:uFill>
                <a:latin typeface="Open Sans"/>
                <a:cs typeface="Open Sans"/>
              </a:rPr>
              <a:t>fourth,</a:t>
            </a:r>
            <a:r>
              <a:rPr sz="2000" u="heavy" spc="-85" dirty="0">
                <a:solidFill>
                  <a:srgbClr val="12284C"/>
                </a:solidFill>
                <a:uFill>
                  <a:solidFill>
                    <a:srgbClr val="12284C"/>
                  </a:solidFill>
                </a:uFill>
                <a:latin typeface="Open Sans"/>
                <a:cs typeface="Open Sans"/>
              </a:rPr>
              <a:t> </a:t>
            </a:r>
            <a:r>
              <a:rPr sz="2000" u="heavy" spc="-70" dirty="0">
                <a:solidFill>
                  <a:srgbClr val="12284C"/>
                </a:solidFill>
                <a:uFill>
                  <a:solidFill>
                    <a:srgbClr val="12284C"/>
                  </a:solidFill>
                </a:uFill>
                <a:latin typeface="Open Sans"/>
                <a:cs typeface="Open Sans"/>
              </a:rPr>
              <a:t>ﬁfth,</a:t>
            </a:r>
            <a:r>
              <a:rPr sz="2000" u="heavy" spc="-60" dirty="0">
                <a:solidFill>
                  <a:srgbClr val="12284C"/>
                </a:solidFill>
                <a:uFill>
                  <a:solidFill>
                    <a:srgbClr val="12284C"/>
                  </a:solidFill>
                </a:uFill>
                <a:latin typeface="Open Sans"/>
                <a:cs typeface="Open Sans"/>
              </a:rPr>
              <a:t> </a:t>
            </a:r>
            <a:r>
              <a:rPr sz="2000" u="heavy" spc="-20" dirty="0">
                <a:solidFill>
                  <a:srgbClr val="12284C"/>
                </a:solidFill>
                <a:uFill>
                  <a:solidFill>
                    <a:srgbClr val="12284C"/>
                  </a:solidFill>
                </a:uFill>
                <a:latin typeface="Open Sans"/>
                <a:cs typeface="Open Sans"/>
              </a:rPr>
              <a:t>etc.)</a:t>
            </a:r>
            <a:r>
              <a:rPr sz="2000" u="none" spc="-45" dirty="0">
                <a:solidFill>
                  <a:srgbClr val="12284C"/>
                </a:solidFill>
                <a:latin typeface="Open Sans"/>
                <a:cs typeface="Open Sans"/>
              </a:rPr>
              <a:t> </a:t>
            </a:r>
            <a:r>
              <a:rPr sz="2000" u="none" spc="-30" dirty="0">
                <a:solidFill>
                  <a:srgbClr val="12284C"/>
                </a:solidFill>
                <a:latin typeface="Open Sans"/>
                <a:cs typeface="Open Sans"/>
              </a:rPr>
              <a:t>grade</a:t>
            </a:r>
            <a:r>
              <a:rPr sz="2000" u="none" spc="-75" dirty="0">
                <a:solidFill>
                  <a:srgbClr val="12284C"/>
                </a:solidFill>
                <a:latin typeface="Open Sans"/>
                <a:cs typeface="Open Sans"/>
              </a:rPr>
              <a:t> </a:t>
            </a:r>
            <a:r>
              <a:rPr sz="2000" u="heavy" spc="-30" dirty="0">
                <a:solidFill>
                  <a:srgbClr val="12284C"/>
                </a:solidFill>
                <a:uFill>
                  <a:solidFill>
                    <a:srgbClr val="12284C"/>
                  </a:solidFill>
                </a:uFill>
                <a:latin typeface="Open Sans"/>
                <a:cs typeface="Open Sans"/>
              </a:rPr>
              <a:t>(ELA,</a:t>
            </a:r>
            <a:r>
              <a:rPr sz="2000" u="heavy" spc="-75" dirty="0">
                <a:solidFill>
                  <a:srgbClr val="12284C"/>
                </a:solidFill>
                <a:uFill>
                  <a:solidFill>
                    <a:srgbClr val="12284C"/>
                  </a:solidFill>
                </a:uFill>
                <a:latin typeface="Open Sans"/>
                <a:cs typeface="Open Sans"/>
              </a:rPr>
              <a:t> </a:t>
            </a:r>
            <a:r>
              <a:rPr sz="2000" u="heavy" spc="-55" dirty="0">
                <a:solidFill>
                  <a:srgbClr val="12284C"/>
                </a:solidFill>
                <a:uFill>
                  <a:solidFill>
                    <a:srgbClr val="12284C"/>
                  </a:solidFill>
                </a:uFill>
                <a:latin typeface="Open Sans"/>
                <a:cs typeface="Open Sans"/>
              </a:rPr>
              <a:t>Math,</a:t>
            </a:r>
            <a:r>
              <a:rPr sz="2000" u="heavy" spc="-80" dirty="0">
                <a:solidFill>
                  <a:srgbClr val="12284C"/>
                </a:solidFill>
                <a:uFill>
                  <a:solidFill>
                    <a:srgbClr val="12284C"/>
                  </a:solidFill>
                </a:uFill>
                <a:latin typeface="Open Sans"/>
                <a:cs typeface="Open Sans"/>
              </a:rPr>
              <a:t> </a:t>
            </a:r>
            <a:r>
              <a:rPr sz="2000" u="heavy" spc="-20" dirty="0">
                <a:solidFill>
                  <a:srgbClr val="12284C"/>
                </a:solidFill>
                <a:uFill>
                  <a:solidFill>
                    <a:srgbClr val="12284C"/>
                  </a:solidFill>
                </a:uFill>
                <a:latin typeface="Open Sans"/>
                <a:cs typeface="Open Sans"/>
              </a:rPr>
              <a:t>Science)</a:t>
            </a:r>
            <a:r>
              <a:rPr sz="2000" u="none" spc="-50" dirty="0">
                <a:solidFill>
                  <a:srgbClr val="12284C"/>
                </a:solidFill>
                <a:latin typeface="Open Sans"/>
                <a:cs typeface="Open Sans"/>
              </a:rPr>
              <a:t> </a:t>
            </a:r>
            <a:r>
              <a:rPr sz="2000" u="none" spc="-35" dirty="0">
                <a:solidFill>
                  <a:srgbClr val="12284C"/>
                </a:solidFill>
                <a:latin typeface="Open Sans"/>
                <a:cs typeface="Open Sans"/>
              </a:rPr>
              <a:t>Kansas</a:t>
            </a:r>
            <a:r>
              <a:rPr sz="2000" u="none" spc="-80" dirty="0">
                <a:solidFill>
                  <a:srgbClr val="12284C"/>
                </a:solidFill>
                <a:latin typeface="Open Sans"/>
                <a:cs typeface="Open Sans"/>
              </a:rPr>
              <a:t> </a:t>
            </a:r>
            <a:r>
              <a:rPr sz="2000" u="none" spc="-10" dirty="0">
                <a:solidFill>
                  <a:srgbClr val="12284C"/>
                </a:solidFill>
                <a:latin typeface="Open Sans"/>
                <a:cs typeface="Open Sans"/>
              </a:rPr>
              <a:t>standards.</a:t>
            </a:r>
            <a:endParaRPr sz="2000">
              <a:latin typeface="Open Sans"/>
              <a:cs typeface="Open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7359" y="1655248"/>
            <a:ext cx="10322560" cy="3469640"/>
          </a:xfrm>
          <a:prstGeom prst="rect">
            <a:avLst/>
          </a:prstGeom>
        </p:spPr>
        <p:txBody>
          <a:bodyPr vert="horz" wrap="square" lIns="0" tIns="12700" rIns="0" bIns="0" rtlCol="0">
            <a:spAutoFit/>
          </a:bodyPr>
          <a:lstStyle/>
          <a:p>
            <a:pPr marL="154305" indent="-141605">
              <a:lnSpc>
                <a:spcPct val="100000"/>
              </a:lnSpc>
              <a:spcBef>
                <a:spcPts val="100"/>
              </a:spcBef>
              <a:buClr>
                <a:srgbClr val="005587"/>
              </a:buClr>
              <a:buFont typeface="Noto Sans"/>
              <a:buChar char="∙"/>
              <a:tabLst>
                <a:tab pos="154305" algn="l"/>
              </a:tabLst>
            </a:pPr>
            <a:r>
              <a:rPr sz="2800" spc="-35" dirty="0">
                <a:solidFill>
                  <a:srgbClr val="12284C"/>
                </a:solidFill>
                <a:latin typeface="Open Sans"/>
                <a:cs typeface="Open Sans"/>
              </a:rPr>
              <a:t>Updated</a:t>
            </a:r>
            <a:r>
              <a:rPr sz="2800" spc="-130" dirty="0">
                <a:solidFill>
                  <a:srgbClr val="12284C"/>
                </a:solidFill>
                <a:latin typeface="Open Sans"/>
                <a:cs typeface="Open Sans"/>
              </a:rPr>
              <a:t> </a:t>
            </a:r>
            <a:r>
              <a:rPr sz="2800" spc="-10" dirty="0">
                <a:solidFill>
                  <a:srgbClr val="12284C"/>
                </a:solidFill>
                <a:latin typeface="Open Sans"/>
                <a:cs typeface="Open Sans"/>
              </a:rPr>
              <a:t>blueprint.</a:t>
            </a:r>
            <a:endParaRPr sz="2800">
              <a:latin typeface="Open Sans"/>
              <a:cs typeface="Open Sans"/>
            </a:endParaRPr>
          </a:p>
          <a:p>
            <a:pPr>
              <a:lnSpc>
                <a:spcPct val="100000"/>
              </a:lnSpc>
              <a:spcBef>
                <a:spcPts val="745"/>
              </a:spcBef>
              <a:buClr>
                <a:srgbClr val="005587"/>
              </a:buClr>
              <a:buFont typeface="Noto Sans"/>
              <a:buChar char="∙"/>
            </a:pPr>
            <a:endParaRPr sz="2800">
              <a:latin typeface="Open Sans"/>
              <a:cs typeface="Open Sans"/>
            </a:endParaRPr>
          </a:p>
          <a:p>
            <a:pPr marL="154305" indent="-141605">
              <a:lnSpc>
                <a:spcPct val="100000"/>
              </a:lnSpc>
              <a:buClr>
                <a:srgbClr val="005587"/>
              </a:buClr>
              <a:buFont typeface="Noto Sans"/>
              <a:buChar char="∙"/>
              <a:tabLst>
                <a:tab pos="154305" algn="l"/>
              </a:tabLst>
            </a:pPr>
            <a:r>
              <a:rPr sz="2800" spc="-45" dirty="0">
                <a:solidFill>
                  <a:srgbClr val="12284C"/>
                </a:solidFill>
                <a:latin typeface="Open Sans"/>
                <a:cs typeface="Open Sans"/>
              </a:rPr>
              <a:t>All</a:t>
            </a:r>
            <a:r>
              <a:rPr sz="2800" spc="-120" dirty="0">
                <a:solidFill>
                  <a:srgbClr val="12284C"/>
                </a:solidFill>
                <a:latin typeface="Open Sans"/>
                <a:cs typeface="Open Sans"/>
              </a:rPr>
              <a:t> </a:t>
            </a:r>
            <a:r>
              <a:rPr sz="2800" spc="-55" dirty="0">
                <a:solidFill>
                  <a:srgbClr val="12284C"/>
                </a:solidFill>
                <a:latin typeface="Open Sans"/>
                <a:cs typeface="Open Sans"/>
              </a:rPr>
              <a:t>new</a:t>
            </a:r>
            <a:r>
              <a:rPr sz="2800" spc="-120" dirty="0">
                <a:solidFill>
                  <a:srgbClr val="12284C"/>
                </a:solidFill>
                <a:latin typeface="Open Sans"/>
                <a:cs typeface="Open Sans"/>
              </a:rPr>
              <a:t> </a:t>
            </a:r>
            <a:r>
              <a:rPr sz="2800" spc="-60" dirty="0">
                <a:solidFill>
                  <a:srgbClr val="12284C"/>
                </a:solidFill>
                <a:latin typeface="Open Sans"/>
                <a:cs typeface="Open Sans"/>
              </a:rPr>
              <a:t>items</a:t>
            </a:r>
            <a:r>
              <a:rPr sz="2800" spc="-114" dirty="0">
                <a:solidFill>
                  <a:srgbClr val="12284C"/>
                </a:solidFill>
                <a:latin typeface="Open Sans"/>
                <a:cs typeface="Open Sans"/>
              </a:rPr>
              <a:t> </a:t>
            </a:r>
            <a:r>
              <a:rPr sz="2800" spc="-40" dirty="0">
                <a:solidFill>
                  <a:srgbClr val="12284C"/>
                </a:solidFill>
                <a:latin typeface="Open Sans"/>
                <a:cs typeface="Open Sans"/>
              </a:rPr>
              <a:t>for</a:t>
            </a:r>
            <a:r>
              <a:rPr sz="2800" spc="-114" dirty="0">
                <a:solidFill>
                  <a:srgbClr val="12284C"/>
                </a:solidFill>
                <a:latin typeface="Open Sans"/>
                <a:cs typeface="Open Sans"/>
              </a:rPr>
              <a:t> </a:t>
            </a:r>
            <a:r>
              <a:rPr sz="2800" spc="-70" dirty="0">
                <a:solidFill>
                  <a:srgbClr val="12284C"/>
                </a:solidFill>
                <a:latin typeface="Open Sans"/>
                <a:cs typeface="Open Sans"/>
              </a:rPr>
              <a:t>interim</a:t>
            </a:r>
            <a:r>
              <a:rPr sz="2800" spc="-110" dirty="0">
                <a:solidFill>
                  <a:srgbClr val="12284C"/>
                </a:solidFill>
                <a:latin typeface="Open Sans"/>
                <a:cs typeface="Open Sans"/>
              </a:rPr>
              <a:t> </a:t>
            </a:r>
            <a:r>
              <a:rPr sz="2800" spc="-10" dirty="0">
                <a:solidFill>
                  <a:srgbClr val="12284C"/>
                </a:solidFill>
                <a:latin typeface="Open Sans"/>
                <a:cs typeface="Open Sans"/>
              </a:rPr>
              <a:t>assessment.</a:t>
            </a:r>
            <a:endParaRPr sz="2800">
              <a:latin typeface="Open Sans"/>
              <a:cs typeface="Open Sans"/>
            </a:endParaRPr>
          </a:p>
          <a:p>
            <a:pPr>
              <a:lnSpc>
                <a:spcPct val="100000"/>
              </a:lnSpc>
              <a:spcBef>
                <a:spcPts val="745"/>
              </a:spcBef>
              <a:buClr>
                <a:srgbClr val="005587"/>
              </a:buClr>
              <a:buFont typeface="Noto Sans"/>
              <a:buChar char="∙"/>
            </a:pPr>
            <a:endParaRPr sz="2800">
              <a:latin typeface="Open Sans"/>
              <a:cs typeface="Open Sans"/>
            </a:endParaRPr>
          </a:p>
          <a:p>
            <a:pPr marL="154305" indent="-141605">
              <a:lnSpc>
                <a:spcPct val="100000"/>
              </a:lnSpc>
              <a:buClr>
                <a:srgbClr val="005587"/>
              </a:buClr>
              <a:buFont typeface="Noto Sans"/>
              <a:buChar char="∙"/>
              <a:tabLst>
                <a:tab pos="154305" algn="l"/>
              </a:tabLst>
            </a:pPr>
            <a:r>
              <a:rPr sz="2800" spc="-55" dirty="0">
                <a:solidFill>
                  <a:srgbClr val="12284C"/>
                </a:solidFill>
                <a:latin typeface="Open Sans"/>
                <a:cs typeface="Open Sans"/>
              </a:rPr>
              <a:t>Interim</a:t>
            </a:r>
            <a:r>
              <a:rPr sz="2800" spc="-140" dirty="0">
                <a:solidFill>
                  <a:srgbClr val="12284C"/>
                </a:solidFill>
                <a:latin typeface="Open Sans"/>
                <a:cs typeface="Open Sans"/>
              </a:rPr>
              <a:t> </a:t>
            </a:r>
            <a:r>
              <a:rPr sz="2800" spc="-55" dirty="0">
                <a:solidFill>
                  <a:srgbClr val="12284C"/>
                </a:solidFill>
                <a:latin typeface="Open Sans"/>
                <a:cs typeface="Open Sans"/>
              </a:rPr>
              <a:t>assessments</a:t>
            </a:r>
            <a:r>
              <a:rPr sz="2800" spc="-120" dirty="0">
                <a:solidFill>
                  <a:srgbClr val="12284C"/>
                </a:solidFill>
                <a:latin typeface="Open Sans"/>
                <a:cs typeface="Open Sans"/>
              </a:rPr>
              <a:t> </a:t>
            </a:r>
            <a:r>
              <a:rPr sz="2800" spc="-35" dirty="0">
                <a:solidFill>
                  <a:srgbClr val="12284C"/>
                </a:solidFill>
                <a:latin typeface="Open Sans"/>
                <a:cs typeface="Open Sans"/>
              </a:rPr>
              <a:t>better</a:t>
            </a:r>
            <a:r>
              <a:rPr sz="2800" spc="-120" dirty="0">
                <a:solidFill>
                  <a:srgbClr val="12284C"/>
                </a:solidFill>
                <a:latin typeface="Open Sans"/>
                <a:cs typeface="Open Sans"/>
              </a:rPr>
              <a:t> </a:t>
            </a:r>
            <a:r>
              <a:rPr sz="2800" spc="-55" dirty="0">
                <a:solidFill>
                  <a:srgbClr val="12284C"/>
                </a:solidFill>
                <a:latin typeface="Open Sans"/>
                <a:cs typeface="Open Sans"/>
              </a:rPr>
              <a:t>aligned</a:t>
            </a:r>
            <a:r>
              <a:rPr sz="2800" spc="-114" dirty="0">
                <a:solidFill>
                  <a:srgbClr val="12284C"/>
                </a:solidFill>
                <a:latin typeface="Open Sans"/>
                <a:cs typeface="Open Sans"/>
              </a:rPr>
              <a:t> </a:t>
            </a:r>
            <a:r>
              <a:rPr sz="2800" spc="-80" dirty="0">
                <a:solidFill>
                  <a:srgbClr val="12284C"/>
                </a:solidFill>
                <a:latin typeface="Open Sans"/>
                <a:cs typeface="Open Sans"/>
              </a:rPr>
              <a:t>with</a:t>
            </a:r>
            <a:r>
              <a:rPr sz="2800" spc="-100" dirty="0">
                <a:solidFill>
                  <a:srgbClr val="12284C"/>
                </a:solidFill>
                <a:latin typeface="Open Sans"/>
                <a:cs typeface="Open Sans"/>
              </a:rPr>
              <a:t> </a:t>
            </a:r>
            <a:r>
              <a:rPr sz="2800" spc="-60" dirty="0">
                <a:solidFill>
                  <a:srgbClr val="12284C"/>
                </a:solidFill>
                <a:latin typeface="Open Sans"/>
                <a:cs typeface="Open Sans"/>
              </a:rPr>
              <a:t>instructional</a:t>
            </a:r>
            <a:r>
              <a:rPr sz="2800" spc="-114" dirty="0">
                <a:solidFill>
                  <a:srgbClr val="12284C"/>
                </a:solidFill>
                <a:latin typeface="Open Sans"/>
                <a:cs typeface="Open Sans"/>
              </a:rPr>
              <a:t> </a:t>
            </a:r>
            <a:r>
              <a:rPr sz="2800" spc="-10" dirty="0">
                <a:solidFill>
                  <a:srgbClr val="12284C"/>
                </a:solidFill>
                <a:latin typeface="Open Sans"/>
                <a:cs typeface="Open Sans"/>
              </a:rPr>
              <a:t>sequence.</a:t>
            </a:r>
            <a:endParaRPr sz="2800">
              <a:latin typeface="Open Sans"/>
              <a:cs typeface="Open Sans"/>
            </a:endParaRPr>
          </a:p>
          <a:p>
            <a:pPr>
              <a:lnSpc>
                <a:spcPct val="100000"/>
              </a:lnSpc>
              <a:spcBef>
                <a:spcPts val="750"/>
              </a:spcBef>
              <a:buClr>
                <a:srgbClr val="005587"/>
              </a:buClr>
              <a:buFont typeface="Noto Sans"/>
              <a:buChar char="∙"/>
            </a:pPr>
            <a:endParaRPr sz="2800">
              <a:latin typeface="Open Sans"/>
              <a:cs typeface="Open Sans"/>
            </a:endParaRPr>
          </a:p>
          <a:p>
            <a:pPr marL="154305" indent="-141605">
              <a:lnSpc>
                <a:spcPct val="100000"/>
              </a:lnSpc>
              <a:buClr>
                <a:srgbClr val="005587"/>
              </a:buClr>
              <a:buFont typeface="Noto Sans"/>
              <a:buChar char="∙"/>
              <a:tabLst>
                <a:tab pos="154305" algn="l"/>
              </a:tabLst>
            </a:pPr>
            <a:r>
              <a:rPr sz="2800" spc="-40" dirty="0">
                <a:solidFill>
                  <a:srgbClr val="12284C"/>
                </a:solidFill>
                <a:latin typeface="Open Sans"/>
                <a:cs typeface="Open Sans"/>
              </a:rPr>
              <a:t>Results</a:t>
            </a:r>
            <a:r>
              <a:rPr sz="2800" spc="-125" dirty="0">
                <a:solidFill>
                  <a:srgbClr val="12284C"/>
                </a:solidFill>
                <a:latin typeface="Open Sans"/>
                <a:cs typeface="Open Sans"/>
              </a:rPr>
              <a:t> </a:t>
            </a:r>
            <a:r>
              <a:rPr sz="2800" spc="-50" dirty="0">
                <a:solidFill>
                  <a:srgbClr val="12284C"/>
                </a:solidFill>
                <a:latin typeface="Open Sans"/>
                <a:cs typeface="Open Sans"/>
              </a:rPr>
              <a:t>designed</a:t>
            </a:r>
            <a:r>
              <a:rPr sz="2800" spc="-120" dirty="0">
                <a:solidFill>
                  <a:srgbClr val="12284C"/>
                </a:solidFill>
                <a:latin typeface="Open Sans"/>
                <a:cs typeface="Open Sans"/>
              </a:rPr>
              <a:t> </a:t>
            </a:r>
            <a:r>
              <a:rPr sz="2800" dirty="0">
                <a:solidFill>
                  <a:srgbClr val="12284C"/>
                </a:solidFill>
                <a:latin typeface="Open Sans"/>
                <a:cs typeface="Open Sans"/>
              </a:rPr>
              <a:t>to</a:t>
            </a:r>
            <a:r>
              <a:rPr sz="2800" spc="-114" dirty="0">
                <a:solidFill>
                  <a:srgbClr val="12284C"/>
                </a:solidFill>
                <a:latin typeface="Open Sans"/>
                <a:cs typeface="Open Sans"/>
              </a:rPr>
              <a:t> </a:t>
            </a:r>
            <a:r>
              <a:rPr sz="2800" dirty="0">
                <a:solidFill>
                  <a:srgbClr val="12284C"/>
                </a:solidFill>
                <a:latin typeface="Open Sans"/>
                <a:cs typeface="Open Sans"/>
              </a:rPr>
              <a:t>be</a:t>
            </a:r>
            <a:r>
              <a:rPr sz="2800" spc="-114" dirty="0">
                <a:solidFill>
                  <a:srgbClr val="12284C"/>
                </a:solidFill>
                <a:latin typeface="Open Sans"/>
                <a:cs typeface="Open Sans"/>
              </a:rPr>
              <a:t> </a:t>
            </a:r>
            <a:r>
              <a:rPr sz="2800" spc="-10" dirty="0">
                <a:solidFill>
                  <a:srgbClr val="12284C"/>
                </a:solidFill>
                <a:latin typeface="Open Sans"/>
                <a:cs typeface="Open Sans"/>
              </a:rPr>
              <a:t>used</a:t>
            </a:r>
            <a:r>
              <a:rPr sz="2800" spc="-114" dirty="0">
                <a:solidFill>
                  <a:srgbClr val="12284C"/>
                </a:solidFill>
                <a:latin typeface="Open Sans"/>
                <a:cs typeface="Open Sans"/>
              </a:rPr>
              <a:t> </a:t>
            </a:r>
            <a:r>
              <a:rPr sz="2800" dirty="0">
                <a:solidFill>
                  <a:srgbClr val="12284C"/>
                </a:solidFill>
                <a:latin typeface="Open Sans"/>
                <a:cs typeface="Open Sans"/>
              </a:rPr>
              <a:t>to</a:t>
            </a:r>
            <a:r>
              <a:rPr sz="2800" spc="-114" dirty="0">
                <a:solidFill>
                  <a:srgbClr val="12284C"/>
                </a:solidFill>
                <a:latin typeface="Open Sans"/>
                <a:cs typeface="Open Sans"/>
              </a:rPr>
              <a:t> </a:t>
            </a:r>
            <a:r>
              <a:rPr sz="2800" spc="-75" dirty="0">
                <a:solidFill>
                  <a:srgbClr val="12284C"/>
                </a:solidFill>
                <a:latin typeface="Open Sans"/>
                <a:cs typeface="Open Sans"/>
              </a:rPr>
              <a:t>improve</a:t>
            </a:r>
            <a:r>
              <a:rPr sz="2800" spc="-105" dirty="0">
                <a:solidFill>
                  <a:srgbClr val="12284C"/>
                </a:solidFill>
                <a:latin typeface="Open Sans"/>
                <a:cs typeface="Open Sans"/>
              </a:rPr>
              <a:t> </a:t>
            </a:r>
            <a:r>
              <a:rPr sz="2800" spc="-10" dirty="0">
                <a:solidFill>
                  <a:srgbClr val="12284C"/>
                </a:solidFill>
                <a:latin typeface="Open Sans"/>
                <a:cs typeface="Open Sans"/>
              </a:rPr>
              <a:t>instruction.</a:t>
            </a:r>
            <a:endParaRPr sz="2800">
              <a:latin typeface="Open Sans"/>
              <a:cs typeface="Open Sans"/>
            </a:endParaRPr>
          </a:p>
        </p:txBody>
      </p:sp>
      <p:sp>
        <p:nvSpPr>
          <p:cNvPr id="3" name="object 3"/>
          <p:cNvSpPr txBox="1">
            <a:spLocks noGrp="1"/>
          </p:cNvSpPr>
          <p:nvPr>
            <p:ph type="title"/>
          </p:nvPr>
        </p:nvSpPr>
        <p:spPr>
          <a:prstGeom prst="rect">
            <a:avLst/>
          </a:prstGeom>
        </p:spPr>
        <p:txBody>
          <a:bodyPr vert="horz" wrap="square" lIns="0" tIns="83542" rIns="0" bIns="0" rtlCol="0">
            <a:spAutoFit/>
          </a:bodyPr>
          <a:lstStyle/>
          <a:p>
            <a:pPr marL="321945">
              <a:lnSpc>
                <a:spcPct val="100000"/>
              </a:lnSpc>
              <a:spcBef>
                <a:spcPts val="100"/>
              </a:spcBef>
            </a:pPr>
            <a:r>
              <a:rPr spc="-100" dirty="0"/>
              <a:t>Interim</a:t>
            </a:r>
            <a:r>
              <a:rPr spc="-165" dirty="0"/>
              <a:t> </a:t>
            </a:r>
            <a:r>
              <a:rPr spc="-80" dirty="0"/>
              <a:t>Assessments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7358" y="1655249"/>
            <a:ext cx="8148320" cy="3469640"/>
          </a:xfrm>
          <a:prstGeom prst="rect">
            <a:avLst/>
          </a:prstGeom>
        </p:spPr>
        <p:txBody>
          <a:bodyPr vert="horz" wrap="square" lIns="0" tIns="12700" rIns="0" bIns="0" rtlCol="0">
            <a:spAutoFit/>
          </a:bodyPr>
          <a:lstStyle/>
          <a:p>
            <a:pPr marL="154305" indent="-141605">
              <a:lnSpc>
                <a:spcPct val="100000"/>
              </a:lnSpc>
              <a:spcBef>
                <a:spcPts val="100"/>
              </a:spcBef>
              <a:buClr>
                <a:srgbClr val="005486"/>
              </a:buClr>
              <a:buFont typeface="Noto Sans"/>
              <a:buChar char="∙"/>
              <a:tabLst>
                <a:tab pos="154305" algn="l"/>
              </a:tabLst>
            </a:pPr>
            <a:r>
              <a:rPr sz="2800" spc="-90" dirty="0">
                <a:solidFill>
                  <a:srgbClr val="12284B"/>
                </a:solidFill>
                <a:latin typeface="Open Sans"/>
                <a:cs typeface="Open Sans"/>
              </a:rPr>
              <a:t>Moving</a:t>
            </a:r>
            <a:r>
              <a:rPr sz="2800" spc="-85" dirty="0">
                <a:solidFill>
                  <a:srgbClr val="12284B"/>
                </a:solidFill>
                <a:latin typeface="Open Sans"/>
                <a:cs typeface="Open Sans"/>
              </a:rPr>
              <a:t> </a:t>
            </a:r>
            <a:r>
              <a:rPr sz="2800" spc="-75" dirty="0">
                <a:solidFill>
                  <a:srgbClr val="12284B"/>
                </a:solidFill>
                <a:latin typeface="Open Sans"/>
                <a:cs typeface="Open Sans"/>
              </a:rPr>
              <a:t>from</a:t>
            </a:r>
            <a:r>
              <a:rPr sz="2800" spc="-80" dirty="0">
                <a:solidFill>
                  <a:srgbClr val="12284B"/>
                </a:solidFill>
                <a:latin typeface="Open Sans"/>
                <a:cs typeface="Open Sans"/>
              </a:rPr>
              <a:t> </a:t>
            </a:r>
            <a:r>
              <a:rPr sz="2800" dirty="0">
                <a:solidFill>
                  <a:srgbClr val="12284B"/>
                </a:solidFill>
                <a:latin typeface="Open Sans"/>
                <a:cs typeface="Open Sans"/>
              </a:rPr>
              <a:t>3</a:t>
            </a:r>
            <a:r>
              <a:rPr sz="2800" spc="-80" dirty="0">
                <a:solidFill>
                  <a:srgbClr val="12284B"/>
                </a:solidFill>
                <a:latin typeface="Open Sans"/>
                <a:cs typeface="Open Sans"/>
              </a:rPr>
              <a:t> </a:t>
            </a:r>
            <a:r>
              <a:rPr sz="2800" spc="-60" dirty="0">
                <a:solidFill>
                  <a:srgbClr val="12284B"/>
                </a:solidFill>
                <a:latin typeface="Open Sans"/>
                <a:cs typeface="Open Sans"/>
              </a:rPr>
              <a:t>Interims</a:t>
            </a:r>
            <a:r>
              <a:rPr sz="2800" spc="-85" dirty="0">
                <a:solidFill>
                  <a:srgbClr val="12284B"/>
                </a:solidFill>
                <a:latin typeface="Open Sans"/>
                <a:cs typeface="Open Sans"/>
              </a:rPr>
              <a:t> </a:t>
            </a:r>
            <a:r>
              <a:rPr sz="2800" dirty="0">
                <a:solidFill>
                  <a:srgbClr val="12284B"/>
                </a:solidFill>
                <a:latin typeface="Open Sans"/>
                <a:cs typeface="Open Sans"/>
              </a:rPr>
              <a:t>to</a:t>
            </a:r>
            <a:r>
              <a:rPr sz="2800" spc="-80" dirty="0">
                <a:solidFill>
                  <a:srgbClr val="12284B"/>
                </a:solidFill>
                <a:latin typeface="Open Sans"/>
                <a:cs typeface="Open Sans"/>
              </a:rPr>
              <a:t> </a:t>
            </a:r>
            <a:r>
              <a:rPr sz="2800" spc="-25" dirty="0">
                <a:solidFill>
                  <a:srgbClr val="12284B"/>
                </a:solidFill>
                <a:latin typeface="Open Sans"/>
                <a:cs typeface="Open Sans"/>
              </a:rPr>
              <a:t>2.</a:t>
            </a:r>
            <a:endParaRPr sz="2800">
              <a:latin typeface="Open Sans"/>
              <a:cs typeface="Open Sans"/>
            </a:endParaRPr>
          </a:p>
          <a:p>
            <a:pPr>
              <a:lnSpc>
                <a:spcPct val="100000"/>
              </a:lnSpc>
              <a:spcBef>
                <a:spcPts val="745"/>
              </a:spcBef>
              <a:buClr>
                <a:srgbClr val="005486"/>
              </a:buClr>
              <a:buFont typeface="Noto Sans"/>
              <a:buChar char="∙"/>
            </a:pPr>
            <a:endParaRPr sz="2800">
              <a:latin typeface="Open Sans"/>
              <a:cs typeface="Open Sans"/>
            </a:endParaRPr>
          </a:p>
          <a:p>
            <a:pPr marL="154305" indent="-141605">
              <a:lnSpc>
                <a:spcPct val="100000"/>
              </a:lnSpc>
              <a:buClr>
                <a:srgbClr val="005486"/>
              </a:buClr>
              <a:buFont typeface="Noto Sans"/>
              <a:buChar char="∙"/>
              <a:tabLst>
                <a:tab pos="154305" algn="l"/>
              </a:tabLst>
            </a:pPr>
            <a:r>
              <a:rPr sz="2800" dirty="0">
                <a:solidFill>
                  <a:srgbClr val="12284B"/>
                </a:solidFill>
                <a:latin typeface="Open Sans"/>
                <a:cs typeface="Open Sans"/>
              </a:rPr>
              <a:t>ELA</a:t>
            </a:r>
            <a:r>
              <a:rPr sz="2800" spc="-70" dirty="0">
                <a:solidFill>
                  <a:srgbClr val="12284B"/>
                </a:solidFill>
                <a:latin typeface="Open Sans"/>
                <a:cs typeface="Open Sans"/>
              </a:rPr>
              <a:t> </a:t>
            </a:r>
            <a:r>
              <a:rPr sz="2800" dirty="0">
                <a:solidFill>
                  <a:srgbClr val="12284B"/>
                </a:solidFill>
                <a:latin typeface="Open Sans"/>
                <a:cs typeface="Open Sans"/>
              </a:rPr>
              <a:t>&amp;</a:t>
            </a:r>
            <a:r>
              <a:rPr sz="2800" spc="-70" dirty="0">
                <a:solidFill>
                  <a:srgbClr val="12284B"/>
                </a:solidFill>
                <a:latin typeface="Open Sans"/>
                <a:cs typeface="Open Sans"/>
              </a:rPr>
              <a:t> </a:t>
            </a:r>
            <a:r>
              <a:rPr sz="2800" spc="-60" dirty="0">
                <a:solidFill>
                  <a:srgbClr val="12284B"/>
                </a:solidFill>
                <a:latin typeface="Open Sans"/>
                <a:cs typeface="Open Sans"/>
              </a:rPr>
              <a:t>Math</a:t>
            </a:r>
            <a:r>
              <a:rPr sz="2800" spc="-70" dirty="0">
                <a:solidFill>
                  <a:srgbClr val="12284B"/>
                </a:solidFill>
                <a:latin typeface="Open Sans"/>
                <a:cs typeface="Open Sans"/>
              </a:rPr>
              <a:t> </a:t>
            </a:r>
            <a:r>
              <a:rPr sz="2800" spc="-45" dirty="0">
                <a:solidFill>
                  <a:srgbClr val="12284B"/>
                </a:solidFill>
                <a:latin typeface="Open Sans"/>
                <a:cs typeface="Open Sans"/>
              </a:rPr>
              <a:t>grade</a:t>
            </a:r>
            <a:r>
              <a:rPr sz="2800" spc="-70" dirty="0">
                <a:solidFill>
                  <a:srgbClr val="12284B"/>
                </a:solidFill>
                <a:latin typeface="Open Sans"/>
                <a:cs typeface="Open Sans"/>
              </a:rPr>
              <a:t> </a:t>
            </a:r>
            <a:r>
              <a:rPr sz="2800" dirty="0">
                <a:solidFill>
                  <a:srgbClr val="12284B"/>
                </a:solidFill>
                <a:latin typeface="Open Sans"/>
                <a:cs typeface="Open Sans"/>
              </a:rPr>
              <a:t>3</a:t>
            </a:r>
            <a:r>
              <a:rPr sz="2800" spc="-70" dirty="0">
                <a:solidFill>
                  <a:srgbClr val="12284B"/>
                </a:solidFill>
                <a:latin typeface="Open Sans"/>
                <a:cs typeface="Open Sans"/>
              </a:rPr>
              <a:t> </a:t>
            </a:r>
            <a:r>
              <a:rPr sz="2800" dirty="0">
                <a:solidFill>
                  <a:srgbClr val="12284B"/>
                </a:solidFill>
                <a:latin typeface="Open Sans"/>
                <a:cs typeface="Open Sans"/>
              </a:rPr>
              <a:t>-</a:t>
            </a:r>
            <a:r>
              <a:rPr sz="2800" spc="-70" dirty="0">
                <a:solidFill>
                  <a:srgbClr val="12284B"/>
                </a:solidFill>
                <a:latin typeface="Open Sans"/>
                <a:cs typeface="Open Sans"/>
              </a:rPr>
              <a:t> </a:t>
            </a:r>
            <a:r>
              <a:rPr sz="2800" dirty="0">
                <a:solidFill>
                  <a:srgbClr val="12284B"/>
                </a:solidFill>
                <a:latin typeface="Open Sans"/>
                <a:cs typeface="Open Sans"/>
              </a:rPr>
              <a:t>8</a:t>
            </a:r>
            <a:r>
              <a:rPr sz="2800" spc="-70" dirty="0">
                <a:solidFill>
                  <a:srgbClr val="12284B"/>
                </a:solidFill>
                <a:latin typeface="Open Sans"/>
                <a:cs typeface="Open Sans"/>
              </a:rPr>
              <a:t> </a:t>
            </a:r>
            <a:r>
              <a:rPr sz="2800" dirty="0">
                <a:solidFill>
                  <a:srgbClr val="12284B"/>
                </a:solidFill>
                <a:latin typeface="Open Sans"/>
                <a:cs typeface="Open Sans"/>
              </a:rPr>
              <a:t>&amp;</a:t>
            </a:r>
            <a:r>
              <a:rPr sz="2800" spc="-70" dirty="0">
                <a:solidFill>
                  <a:srgbClr val="12284B"/>
                </a:solidFill>
                <a:latin typeface="Open Sans"/>
                <a:cs typeface="Open Sans"/>
              </a:rPr>
              <a:t> </a:t>
            </a:r>
            <a:r>
              <a:rPr sz="2800" spc="-25" dirty="0">
                <a:solidFill>
                  <a:srgbClr val="12284B"/>
                </a:solidFill>
                <a:latin typeface="Open Sans"/>
                <a:cs typeface="Open Sans"/>
              </a:rPr>
              <a:t>10.</a:t>
            </a:r>
            <a:endParaRPr sz="2800">
              <a:latin typeface="Open Sans"/>
              <a:cs typeface="Open Sans"/>
            </a:endParaRPr>
          </a:p>
          <a:p>
            <a:pPr>
              <a:lnSpc>
                <a:spcPct val="100000"/>
              </a:lnSpc>
              <a:spcBef>
                <a:spcPts val="745"/>
              </a:spcBef>
              <a:buClr>
                <a:srgbClr val="005486"/>
              </a:buClr>
              <a:buFont typeface="Noto Sans"/>
              <a:buChar char="∙"/>
            </a:pPr>
            <a:endParaRPr sz="2800">
              <a:latin typeface="Open Sans"/>
              <a:cs typeface="Open Sans"/>
            </a:endParaRPr>
          </a:p>
          <a:p>
            <a:pPr marL="154305" indent="-141605">
              <a:lnSpc>
                <a:spcPct val="100000"/>
              </a:lnSpc>
              <a:buClr>
                <a:srgbClr val="005486"/>
              </a:buClr>
              <a:buFont typeface="Noto Sans"/>
              <a:buChar char="∙"/>
              <a:tabLst>
                <a:tab pos="154305" algn="l"/>
              </a:tabLst>
            </a:pPr>
            <a:r>
              <a:rPr sz="2800" spc="-50" dirty="0">
                <a:solidFill>
                  <a:srgbClr val="12284B"/>
                </a:solidFill>
                <a:latin typeface="Open Sans"/>
                <a:cs typeface="Open Sans"/>
              </a:rPr>
              <a:t>Introduction</a:t>
            </a:r>
            <a:r>
              <a:rPr sz="2800" spc="-110" dirty="0">
                <a:solidFill>
                  <a:srgbClr val="12284B"/>
                </a:solidFill>
                <a:latin typeface="Open Sans"/>
                <a:cs typeface="Open Sans"/>
              </a:rPr>
              <a:t> </a:t>
            </a:r>
            <a:r>
              <a:rPr sz="2800" dirty="0">
                <a:solidFill>
                  <a:srgbClr val="12284B"/>
                </a:solidFill>
                <a:latin typeface="Open Sans"/>
                <a:cs typeface="Open Sans"/>
              </a:rPr>
              <a:t>of</a:t>
            </a:r>
            <a:r>
              <a:rPr sz="2800" spc="-105" dirty="0">
                <a:solidFill>
                  <a:srgbClr val="12284B"/>
                </a:solidFill>
                <a:latin typeface="Open Sans"/>
                <a:cs typeface="Open Sans"/>
              </a:rPr>
              <a:t> </a:t>
            </a:r>
            <a:r>
              <a:rPr sz="2800" spc="-65" dirty="0">
                <a:solidFill>
                  <a:srgbClr val="12284B"/>
                </a:solidFill>
                <a:latin typeface="Open Sans"/>
                <a:cs typeface="Open Sans"/>
              </a:rPr>
              <a:t>interims</a:t>
            </a:r>
            <a:r>
              <a:rPr sz="2800" spc="-105" dirty="0">
                <a:solidFill>
                  <a:srgbClr val="12284B"/>
                </a:solidFill>
                <a:latin typeface="Open Sans"/>
                <a:cs typeface="Open Sans"/>
              </a:rPr>
              <a:t> </a:t>
            </a:r>
            <a:r>
              <a:rPr sz="2800" spc="-40" dirty="0">
                <a:solidFill>
                  <a:srgbClr val="12284B"/>
                </a:solidFill>
                <a:latin typeface="Open Sans"/>
                <a:cs typeface="Open Sans"/>
              </a:rPr>
              <a:t>for</a:t>
            </a:r>
            <a:r>
              <a:rPr sz="2800" spc="-105" dirty="0">
                <a:solidFill>
                  <a:srgbClr val="12284B"/>
                </a:solidFill>
                <a:latin typeface="Open Sans"/>
                <a:cs typeface="Open Sans"/>
              </a:rPr>
              <a:t> </a:t>
            </a:r>
            <a:r>
              <a:rPr sz="2800" spc="-30" dirty="0">
                <a:solidFill>
                  <a:srgbClr val="12284B"/>
                </a:solidFill>
                <a:latin typeface="Open Sans"/>
                <a:cs typeface="Open Sans"/>
              </a:rPr>
              <a:t>science</a:t>
            </a:r>
            <a:r>
              <a:rPr sz="2800" spc="-105" dirty="0">
                <a:solidFill>
                  <a:srgbClr val="12284B"/>
                </a:solidFill>
                <a:latin typeface="Open Sans"/>
                <a:cs typeface="Open Sans"/>
              </a:rPr>
              <a:t> </a:t>
            </a:r>
            <a:r>
              <a:rPr sz="2800" spc="-45" dirty="0">
                <a:solidFill>
                  <a:srgbClr val="12284B"/>
                </a:solidFill>
                <a:latin typeface="Open Sans"/>
                <a:cs typeface="Open Sans"/>
              </a:rPr>
              <a:t>grade</a:t>
            </a:r>
            <a:r>
              <a:rPr sz="2800" spc="-105" dirty="0">
                <a:solidFill>
                  <a:srgbClr val="12284B"/>
                </a:solidFill>
                <a:latin typeface="Open Sans"/>
                <a:cs typeface="Open Sans"/>
              </a:rPr>
              <a:t> </a:t>
            </a:r>
            <a:r>
              <a:rPr sz="2800" dirty="0">
                <a:solidFill>
                  <a:srgbClr val="12284B"/>
                </a:solidFill>
                <a:latin typeface="Open Sans"/>
                <a:cs typeface="Open Sans"/>
              </a:rPr>
              <a:t>5</a:t>
            </a:r>
            <a:r>
              <a:rPr sz="2800" spc="-105" dirty="0">
                <a:solidFill>
                  <a:srgbClr val="12284B"/>
                </a:solidFill>
                <a:latin typeface="Open Sans"/>
                <a:cs typeface="Open Sans"/>
              </a:rPr>
              <a:t> </a:t>
            </a:r>
            <a:r>
              <a:rPr sz="2800" spc="-20" dirty="0">
                <a:solidFill>
                  <a:srgbClr val="12284B"/>
                </a:solidFill>
                <a:latin typeface="Open Sans"/>
                <a:cs typeface="Open Sans"/>
              </a:rPr>
              <a:t>and</a:t>
            </a:r>
            <a:r>
              <a:rPr sz="2800" spc="-105" dirty="0">
                <a:solidFill>
                  <a:srgbClr val="12284B"/>
                </a:solidFill>
                <a:latin typeface="Open Sans"/>
                <a:cs typeface="Open Sans"/>
              </a:rPr>
              <a:t> </a:t>
            </a:r>
            <a:r>
              <a:rPr sz="2800" spc="-25" dirty="0">
                <a:solidFill>
                  <a:srgbClr val="12284B"/>
                </a:solidFill>
                <a:latin typeface="Open Sans"/>
                <a:cs typeface="Open Sans"/>
              </a:rPr>
              <a:t>8.</a:t>
            </a:r>
            <a:endParaRPr sz="2800">
              <a:latin typeface="Open Sans"/>
              <a:cs typeface="Open Sans"/>
            </a:endParaRPr>
          </a:p>
          <a:p>
            <a:pPr>
              <a:lnSpc>
                <a:spcPct val="100000"/>
              </a:lnSpc>
              <a:spcBef>
                <a:spcPts val="750"/>
              </a:spcBef>
              <a:buClr>
                <a:srgbClr val="005486"/>
              </a:buClr>
              <a:buFont typeface="Noto Sans"/>
              <a:buChar char="∙"/>
            </a:pPr>
            <a:endParaRPr sz="2800">
              <a:latin typeface="Open Sans"/>
              <a:cs typeface="Open Sans"/>
            </a:endParaRPr>
          </a:p>
          <a:p>
            <a:pPr marL="154305" indent="-141605">
              <a:lnSpc>
                <a:spcPct val="100000"/>
              </a:lnSpc>
              <a:buClr>
                <a:srgbClr val="005486"/>
              </a:buClr>
              <a:buFont typeface="Noto Sans"/>
              <a:buChar char="∙"/>
              <a:tabLst>
                <a:tab pos="154305" algn="l"/>
              </a:tabLst>
            </a:pPr>
            <a:r>
              <a:rPr sz="2800" spc="-50" dirty="0">
                <a:solidFill>
                  <a:srgbClr val="12284B"/>
                </a:solidFill>
                <a:latin typeface="Open Sans"/>
                <a:cs typeface="Open Sans"/>
              </a:rPr>
              <a:t>Introduction</a:t>
            </a:r>
            <a:r>
              <a:rPr sz="2800" spc="-135" dirty="0">
                <a:solidFill>
                  <a:srgbClr val="12284B"/>
                </a:solidFill>
                <a:latin typeface="Open Sans"/>
                <a:cs typeface="Open Sans"/>
              </a:rPr>
              <a:t> </a:t>
            </a:r>
            <a:r>
              <a:rPr sz="2800" dirty="0">
                <a:solidFill>
                  <a:srgbClr val="12284B"/>
                </a:solidFill>
                <a:latin typeface="Open Sans"/>
                <a:cs typeface="Open Sans"/>
              </a:rPr>
              <a:t>of</a:t>
            </a:r>
            <a:r>
              <a:rPr sz="2800" spc="-140" dirty="0">
                <a:solidFill>
                  <a:srgbClr val="12284B"/>
                </a:solidFill>
                <a:latin typeface="Open Sans"/>
                <a:cs typeface="Open Sans"/>
              </a:rPr>
              <a:t> </a:t>
            </a:r>
            <a:r>
              <a:rPr sz="2800" spc="-60" dirty="0">
                <a:solidFill>
                  <a:srgbClr val="12284B"/>
                </a:solidFill>
                <a:latin typeface="Open Sans"/>
                <a:cs typeface="Open Sans"/>
              </a:rPr>
              <a:t>middle</a:t>
            </a:r>
            <a:r>
              <a:rPr sz="2800" spc="-120" dirty="0">
                <a:solidFill>
                  <a:srgbClr val="12284B"/>
                </a:solidFill>
                <a:latin typeface="Open Sans"/>
                <a:cs typeface="Open Sans"/>
              </a:rPr>
              <a:t> </a:t>
            </a:r>
            <a:r>
              <a:rPr sz="2800" spc="-40" dirty="0">
                <a:solidFill>
                  <a:srgbClr val="12284B"/>
                </a:solidFill>
                <a:latin typeface="Open Sans"/>
                <a:cs typeface="Open Sans"/>
              </a:rPr>
              <a:t>school</a:t>
            </a:r>
            <a:r>
              <a:rPr sz="2800" spc="-135" dirty="0">
                <a:solidFill>
                  <a:srgbClr val="12284B"/>
                </a:solidFill>
                <a:latin typeface="Open Sans"/>
                <a:cs typeface="Open Sans"/>
              </a:rPr>
              <a:t> </a:t>
            </a:r>
            <a:r>
              <a:rPr sz="2800" spc="-45" dirty="0">
                <a:solidFill>
                  <a:srgbClr val="12284B"/>
                </a:solidFill>
                <a:latin typeface="Open Sans"/>
                <a:cs typeface="Open Sans"/>
              </a:rPr>
              <a:t>focused</a:t>
            </a:r>
            <a:r>
              <a:rPr sz="2800" spc="-130" dirty="0">
                <a:solidFill>
                  <a:srgbClr val="12284B"/>
                </a:solidFill>
                <a:latin typeface="Open Sans"/>
                <a:cs typeface="Open Sans"/>
              </a:rPr>
              <a:t> </a:t>
            </a:r>
            <a:r>
              <a:rPr sz="2800" spc="-10" dirty="0">
                <a:solidFill>
                  <a:srgbClr val="12284B"/>
                </a:solidFill>
                <a:latin typeface="Open Sans"/>
                <a:cs typeface="Open Sans"/>
              </a:rPr>
              <a:t>interims.</a:t>
            </a:r>
            <a:endParaRPr sz="2800">
              <a:latin typeface="Open Sans"/>
              <a:cs typeface="Open Sans"/>
            </a:endParaRPr>
          </a:p>
        </p:txBody>
      </p:sp>
      <p:sp>
        <p:nvSpPr>
          <p:cNvPr id="3" name="object 3"/>
          <p:cNvSpPr txBox="1">
            <a:spLocks noGrp="1"/>
          </p:cNvSpPr>
          <p:nvPr>
            <p:ph type="title"/>
          </p:nvPr>
        </p:nvSpPr>
        <p:spPr>
          <a:prstGeom prst="rect">
            <a:avLst/>
          </a:prstGeom>
        </p:spPr>
        <p:txBody>
          <a:bodyPr vert="horz" wrap="square" lIns="0" tIns="83537" rIns="0" bIns="0" rtlCol="0">
            <a:spAutoFit/>
          </a:bodyPr>
          <a:lstStyle/>
          <a:p>
            <a:pPr marL="321945">
              <a:lnSpc>
                <a:spcPct val="100000"/>
              </a:lnSpc>
              <a:spcBef>
                <a:spcPts val="100"/>
              </a:spcBef>
            </a:pPr>
            <a:r>
              <a:rPr spc="-100" dirty="0">
                <a:solidFill>
                  <a:srgbClr val="12284B"/>
                </a:solidFill>
              </a:rPr>
              <a:t>Interim</a:t>
            </a:r>
            <a:r>
              <a:rPr spc="-165" dirty="0">
                <a:solidFill>
                  <a:srgbClr val="12284B"/>
                </a:solidFill>
              </a:rPr>
              <a:t> </a:t>
            </a:r>
            <a:r>
              <a:rPr spc="-80" dirty="0">
                <a:solidFill>
                  <a:srgbClr val="12284B"/>
                </a:solidFill>
              </a:rPr>
              <a:t>Assessments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575" rIns="0" bIns="0" rtlCol="0">
            <a:spAutoFit/>
          </a:bodyPr>
          <a:lstStyle/>
          <a:p>
            <a:pPr marL="12700">
              <a:lnSpc>
                <a:spcPct val="100000"/>
              </a:lnSpc>
              <a:spcBef>
                <a:spcPts val="110"/>
              </a:spcBef>
            </a:pPr>
            <a:r>
              <a:rPr sz="3950" spc="-50" dirty="0"/>
              <a:t>Example</a:t>
            </a:r>
            <a:r>
              <a:rPr sz="3950" spc="-155" dirty="0"/>
              <a:t> </a:t>
            </a:r>
            <a:r>
              <a:rPr sz="3950" dirty="0"/>
              <a:t>of</a:t>
            </a:r>
            <a:r>
              <a:rPr sz="3950" spc="-150" dirty="0"/>
              <a:t> </a:t>
            </a:r>
            <a:r>
              <a:rPr sz="3950" spc="-90" dirty="0"/>
              <a:t>Interim</a:t>
            </a:r>
            <a:r>
              <a:rPr sz="3950" spc="-155" dirty="0"/>
              <a:t> </a:t>
            </a:r>
            <a:r>
              <a:rPr sz="3950" spc="-65" dirty="0"/>
              <a:t>Assessment</a:t>
            </a:r>
            <a:r>
              <a:rPr sz="3950" spc="-150" dirty="0"/>
              <a:t> </a:t>
            </a:r>
            <a:r>
              <a:rPr sz="3950" spc="-55" dirty="0"/>
              <a:t>Blueprints</a:t>
            </a:r>
            <a:endParaRPr sz="3950"/>
          </a:p>
        </p:txBody>
      </p:sp>
      <p:pic>
        <p:nvPicPr>
          <p:cNvPr id="3" name="object 3"/>
          <p:cNvPicPr/>
          <p:nvPr/>
        </p:nvPicPr>
        <p:blipFill>
          <a:blip r:embed="rId2" cstate="print"/>
          <a:stretch>
            <a:fillRect/>
          </a:stretch>
        </p:blipFill>
        <p:spPr>
          <a:xfrm>
            <a:off x="871537" y="1493352"/>
            <a:ext cx="9972675" cy="4621697"/>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5043" y="1657281"/>
            <a:ext cx="9655810" cy="1793239"/>
          </a:xfrm>
          <a:prstGeom prst="rect">
            <a:avLst/>
          </a:prstGeom>
        </p:spPr>
        <p:txBody>
          <a:bodyPr vert="horz" wrap="square" lIns="0" tIns="12700" rIns="0" bIns="0" rtlCol="0">
            <a:spAutoFit/>
          </a:bodyPr>
          <a:lstStyle/>
          <a:p>
            <a:pPr marL="167005" marR="5080" indent="-154940">
              <a:lnSpc>
                <a:spcPct val="100000"/>
              </a:lnSpc>
              <a:spcBef>
                <a:spcPts val="100"/>
              </a:spcBef>
              <a:buClr>
                <a:srgbClr val="005587"/>
              </a:buClr>
              <a:buFont typeface="Noto Sans"/>
              <a:buChar char="∙"/>
              <a:tabLst>
                <a:tab pos="167005" algn="l"/>
              </a:tabLst>
            </a:pPr>
            <a:r>
              <a:rPr sz="2400" spc="-50" dirty="0">
                <a:solidFill>
                  <a:srgbClr val="12284C"/>
                </a:solidFill>
                <a:latin typeface="Open Sans"/>
                <a:cs typeface="Open Sans"/>
              </a:rPr>
              <a:t>Assessment</a:t>
            </a:r>
            <a:r>
              <a:rPr sz="2400" spc="-65" dirty="0">
                <a:solidFill>
                  <a:srgbClr val="12284C"/>
                </a:solidFill>
                <a:latin typeface="Open Sans"/>
                <a:cs typeface="Open Sans"/>
              </a:rPr>
              <a:t> </a:t>
            </a:r>
            <a:r>
              <a:rPr sz="2400" spc="-75" dirty="0">
                <a:solidFill>
                  <a:srgbClr val="12284C"/>
                </a:solidFill>
                <a:latin typeface="Open Sans"/>
                <a:cs typeface="Open Sans"/>
              </a:rPr>
              <a:t>Development</a:t>
            </a:r>
            <a:r>
              <a:rPr sz="2400" spc="-65" dirty="0">
                <a:solidFill>
                  <a:srgbClr val="12284C"/>
                </a:solidFill>
                <a:latin typeface="Open Sans"/>
                <a:cs typeface="Open Sans"/>
              </a:rPr>
              <a:t> </a:t>
            </a:r>
            <a:r>
              <a:rPr sz="2400" spc="-40" dirty="0">
                <a:solidFill>
                  <a:srgbClr val="12284C"/>
                </a:solidFill>
                <a:latin typeface="Open Sans"/>
                <a:cs typeface="Open Sans"/>
              </a:rPr>
              <a:t>Guides</a:t>
            </a:r>
            <a:r>
              <a:rPr sz="2400" spc="-65" dirty="0">
                <a:solidFill>
                  <a:srgbClr val="12284C"/>
                </a:solidFill>
                <a:latin typeface="Open Sans"/>
                <a:cs typeface="Open Sans"/>
              </a:rPr>
              <a:t> </a:t>
            </a:r>
            <a:r>
              <a:rPr sz="2400" spc="-55" dirty="0">
                <a:solidFill>
                  <a:srgbClr val="12284C"/>
                </a:solidFill>
                <a:latin typeface="Open Sans"/>
                <a:cs typeface="Open Sans"/>
              </a:rPr>
              <a:t>(Blueprints)</a:t>
            </a:r>
            <a:r>
              <a:rPr sz="2400" spc="-65" dirty="0">
                <a:solidFill>
                  <a:srgbClr val="12284C"/>
                </a:solidFill>
                <a:latin typeface="Open Sans"/>
                <a:cs typeface="Open Sans"/>
              </a:rPr>
              <a:t> </a:t>
            </a:r>
            <a:r>
              <a:rPr sz="2400" spc="-80" dirty="0">
                <a:solidFill>
                  <a:srgbClr val="12284C"/>
                </a:solidFill>
                <a:latin typeface="Open Sans"/>
                <a:cs typeface="Open Sans"/>
              </a:rPr>
              <a:t>will</a:t>
            </a:r>
            <a:r>
              <a:rPr sz="2400" spc="-65" dirty="0">
                <a:solidFill>
                  <a:srgbClr val="12284C"/>
                </a:solidFill>
                <a:latin typeface="Open Sans"/>
                <a:cs typeface="Open Sans"/>
              </a:rPr>
              <a:t> </a:t>
            </a:r>
            <a:r>
              <a:rPr sz="2400" dirty="0">
                <a:solidFill>
                  <a:srgbClr val="12284C"/>
                </a:solidFill>
                <a:latin typeface="Open Sans"/>
                <a:cs typeface="Open Sans"/>
              </a:rPr>
              <a:t>be</a:t>
            </a:r>
            <a:r>
              <a:rPr sz="2400" spc="-65" dirty="0">
                <a:solidFill>
                  <a:srgbClr val="12284C"/>
                </a:solidFill>
                <a:latin typeface="Open Sans"/>
                <a:cs typeface="Open Sans"/>
              </a:rPr>
              <a:t> </a:t>
            </a:r>
            <a:r>
              <a:rPr sz="2400" spc="-70" dirty="0">
                <a:solidFill>
                  <a:srgbClr val="12284C"/>
                </a:solidFill>
                <a:latin typeface="Open Sans"/>
                <a:cs typeface="Open Sans"/>
              </a:rPr>
              <a:t>available</a:t>
            </a:r>
            <a:r>
              <a:rPr sz="2400" spc="-65" dirty="0">
                <a:solidFill>
                  <a:srgbClr val="12284C"/>
                </a:solidFill>
                <a:latin typeface="Open Sans"/>
                <a:cs typeface="Open Sans"/>
              </a:rPr>
              <a:t> </a:t>
            </a:r>
            <a:r>
              <a:rPr sz="2400" dirty="0">
                <a:solidFill>
                  <a:srgbClr val="12284C"/>
                </a:solidFill>
                <a:latin typeface="Open Sans"/>
                <a:cs typeface="Open Sans"/>
              </a:rPr>
              <a:t>on</a:t>
            </a:r>
            <a:r>
              <a:rPr sz="2400" spc="-65" dirty="0">
                <a:solidFill>
                  <a:srgbClr val="12284C"/>
                </a:solidFill>
                <a:latin typeface="Open Sans"/>
                <a:cs typeface="Open Sans"/>
              </a:rPr>
              <a:t> </a:t>
            </a:r>
            <a:r>
              <a:rPr sz="2400" spc="-25" dirty="0">
                <a:solidFill>
                  <a:srgbClr val="12284C"/>
                </a:solidFill>
                <a:latin typeface="Open Sans"/>
                <a:cs typeface="Open Sans"/>
              </a:rPr>
              <a:t>KAP </a:t>
            </a:r>
            <a:r>
              <a:rPr sz="2400" spc="-60" dirty="0">
                <a:solidFill>
                  <a:srgbClr val="12284C"/>
                </a:solidFill>
                <a:latin typeface="Open Sans"/>
                <a:cs typeface="Open Sans"/>
              </a:rPr>
              <a:t>website</a:t>
            </a:r>
            <a:r>
              <a:rPr sz="2400" spc="-100" dirty="0">
                <a:solidFill>
                  <a:srgbClr val="12284C"/>
                </a:solidFill>
                <a:latin typeface="Open Sans"/>
                <a:cs typeface="Open Sans"/>
              </a:rPr>
              <a:t> </a:t>
            </a:r>
            <a:r>
              <a:rPr sz="2400" spc="-35" dirty="0">
                <a:solidFill>
                  <a:srgbClr val="12284C"/>
                </a:solidFill>
                <a:latin typeface="Open Sans"/>
                <a:cs typeface="Open Sans"/>
              </a:rPr>
              <a:t>for</a:t>
            </a:r>
            <a:r>
              <a:rPr sz="2400" spc="-100" dirty="0">
                <a:solidFill>
                  <a:srgbClr val="12284C"/>
                </a:solidFill>
                <a:latin typeface="Open Sans"/>
                <a:cs typeface="Open Sans"/>
              </a:rPr>
              <a:t> </a:t>
            </a:r>
            <a:r>
              <a:rPr sz="2400" spc="-20" dirty="0">
                <a:solidFill>
                  <a:srgbClr val="12284C"/>
                </a:solidFill>
                <a:latin typeface="Open Sans"/>
                <a:cs typeface="Open Sans"/>
              </a:rPr>
              <a:t>ELA,</a:t>
            </a:r>
            <a:r>
              <a:rPr sz="2400" spc="-95" dirty="0">
                <a:solidFill>
                  <a:srgbClr val="12284C"/>
                </a:solidFill>
                <a:latin typeface="Open Sans"/>
                <a:cs typeface="Open Sans"/>
              </a:rPr>
              <a:t> </a:t>
            </a:r>
            <a:r>
              <a:rPr sz="2400" spc="-70" dirty="0">
                <a:solidFill>
                  <a:srgbClr val="12284C"/>
                </a:solidFill>
                <a:latin typeface="Open Sans"/>
                <a:cs typeface="Open Sans"/>
              </a:rPr>
              <a:t>math,</a:t>
            </a:r>
            <a:r>
              <a:rPr sz="2400" spc="-85" dirty="0">
                <a:solidFill>
                  <a:srgbClr val="12284C"/>
                </a:solidFill>
                <a:latin typeface="Open Sans"/>
                <a:cs typeface="Open Sans"/>
              </a:rPr>
              <a:t> </a:t>
            </a:r>
            <a:r>
              <a:rPr sz="2400" spc="-20" dirty="0">
                <a:solidFill>
                  <a:srgbClr val="12284C"/>
                </a:solidFill>
                <a:latin typeface="Open Sans"/>
                <a:cs typeface="Open Sans"/>
              </a:rPr>
              <a:t>and</a:t>
            </a:r>
            <a:r>
              <a:rPr sz="2400" spc="-95" dirty="0">
                <a:solidFill>
                  <a:srgbClr val="12284C"/>
                </a:solidFill>
                <a:latin typeface="Open Sans"/>
                <a:cs typeface="Open Sans"/>
              </a:rPr>
              <a:t> </a:t>
            </a:r>
            <a:r>
              <a:rPr sz="2400" spc="-10" dirty="0">
                <a:solidFill>
                  <a:srgbClr val="12284C"/>
                </a:solidFill>
                <a:latin typeface="Open Sans"/>
                <a:cs typeface="Open Sans"/>
              </a:rPr>
              <a:t>science</a:t>
            </a:r>
            <a:endParaRPr sz="2400">
              <a:latin typeface="Open Sans"/>
              <a:cs typeface="Open Sans"/>
            </a:endParaRPr>
          </a:p>
          <a:p>
            <a:pPr marL="624205" lvl="1" indent="-154305">
              <a:lnSpc>
                <a:spcPct val="100000"/>
              </a:lnSpc>
              <a:spcBef>
                <a:spcPts val="1200"/>
              </a:spcBef>
              <a:buClr>
                <a:srgbClr val="B7312C"/>
              </a:buClr>
              <a:buFont typeface="Noto Sans"/>
              <a:buChar char="∙"/>
              <a:tabLst>
                <a:tab pos="624205" algn="l"/>
              </a:tabLst>
            </a:pPr>
            <a:r>
              <a:rPr sz="2400" spc="-10" dirty="0">
                <a:solidFill>
                  <a:srgbClr val="12284C"/>
                </a:solidFill>
                <a:latin typeface="Open Sans"/>
                <a:cs typeface="Open Sans"/>
              </a:rPr>
              <a:t>Summative</a:t>
            </a:r>
            <a:endParaRPr sz="2400">
              <a:latin typeface="Open Sans"/>
              <a:cs typeface="Open Sans"/>
            </a:endParaRPr>
          </a:p>
          <a:p>
            <a:pPr marL="624205" lvl="1" indent="-154305">
              <a:lnSpc>
                <a:spcPct val="100000"/>
              </a:lnSpc>
              <a:spcBef>
                <a:spcPts val="1200"/>
              </a:spcBef>
              <a:buClr>
                <a:srgbClr val="B7312C"/>
              </a:buClr>
              <a:buFont typeface="Noto Sans"/>
              <a:buChar char="∙"/>
              <a:tabLst>
                <a:tab pos="624205" algn="l"/>
              </a:tabLst>
            </a:pPr>
            <a:r>
              <a:rPr sz="2400" spc="-10" dirty="0">
                <a:solidFill>
                  <a:srgbClr val="12284C"/>
                </a:solidFill>
                <a:latin typeface="Open Sans"/>
                <a:cs typeface="Open Sans"/>
              </a:rPr>
              <a:t>Interim</a:t>
            </a:r>
            <a:endParaRPr sz="2400">
              <a:latin typeface="Open Sans"/>
              <a:cs typeface="Open Sans"/>
            </a:endParaRPr>
          </a:p>
        </p:txBody>
      </p:sp>
      <p:sp>
        <p:nvSpPr>
          <p:cNvPr id="3" name="object 3"/>
          <p:cNvSpPr txBox="1">
            <a:spLocks noGrp="1"/>
          </p:cNvSpPr>
          <p:nvPr>
            <p:ph type="title"/>
          </p:nvPr>
        </p:nvSpPr>
        <p:spPr>
          <a:prstGeom prst="rect">
            <a:avLst/>
          </a:prstGeom>
        </p:spPr>
        <p:txBody>
          <a:bodyPr vert="horz" wrap="square" lIns="0" tIns="83542" rIns="0" bIns="0" rtlCol="0">
            <a:spAutoFit/>
          </a:bodyPr>
          <a:lstStyle/>
          <a:p>
            <a:pPr marL="321945">
              <a:lnSpc>
                <a:spcPct val="100000"/>
              </a:lnSpc>
              <a:spcBef>
                <a:spcPts val="100"/>
              </a:spcBef>
            </a:pPr>
            <a:r>
              <a:rPr spc="-100" dirty="0"/>
              <a:t>Assessment</a:t>
            </a:r>
            <a:r>
              <a:rPr spc="-95" dirty="0"/>
              <a:t> </a:t>
            </a:r>
            <a:r>
              <a:rPr spc="-105" dirty="0"/>
              <a:t>Development</a:t>
            </a:r>
            <a:r>
              <a:rPr spc="-95" dirty="0"/>
              <a:t> </a:t>
            </a:r>
            <a:r>
              <a:rPr spc="-10" dirty="0"/>
              <a:t>Guides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7359" y="1502848"/>
            <a:ext cx="5118735" cy="2341880"/>
          </a:xfrm>
          <a:prstGeom prst="rect">
            <a:avLst/>
          </a:prstGeom>
        </p:spPr>
        <p:txBody>
          <a:bodyPr vert="horz" wrap="square" lIns="0" tIns="165100" rIns="0" bIns="0" rtlCol="0">
            <a:spAutoFit/>
          </a:bodyPr>
          <a:lstStyle/>
          <a:p>
            <a:pPr marL="154305" indent="-141605">
              <a:lnSpc>
                <a:spcPct val="100000"/>
              </a:lnSpc>
              <a:spcBef>
                <a:spcPts val="1300"/>
              </a:spcBef>
              <a:buClr>
                <a:srgbClr val="005587"/>
              </a:buClr>
              <a:buFont typeface="Noto Sans"/>
              <a:buChar char="∙"/>
              <a:tabLst>
                <a:tab pos="154305" algn="l"/>
              </a:tabLst>
            </a:pPr>
            <a:r>
              <a:rPr sz="2800" spc="-65" dirty="0">
                <a:solidFill>
                  <a:srgbClr val="12284C"/>
                </a:solidFill>
                <a:latin typeface="Open Sans"/>
                <a:cs typeface="Open Sans"/>
              </a:rPr>
              <a:t>New</a:t>
            </a:r>
            <a:r>
              <a:rPr sz="2800" spc="-120" dirty="0">
                <a:solidFill>
                  <a:srgbClr val="12284C"/>
                </a:solidFill>
                <a:latin typeface="Open Sans"/>
                <a:cs typeface="Open Sans"/>
              </a:rPr>
              <a:t> </a:t>
            </a:r>
            <a:r>
              <a:rPr sz="2800" spc="-60" dirty="0">
                <a:solidFill>
                  <a:srgbClr val="12284C"/>
                </a:solidFill>
                <a:latin typeface="Open Sans"/>
                <a:cs typeface="Open Sans"/>
              </a:rPr>
              <a:t>items</a:t>
            </a:r>
            <a:r>
              <a:rPr sz="2800" spc="-120" dirty="0">
                <a:solidFill>
                  <a:srgbClr val="12284C"/>
                </a:solidFill>
                <a:latin typeface="Open Sans"/>
                <a:cs typeface="Open Sans"/>
              </a:rPr>
              <a:t> </a:t>
            </a:r>
            <a:r>
              <a:rPr sz="2800" dirty="0">
                <a:solidFill>
                  <a:srgbClr val="12284C"/>
                </a:solidFill>
                <a:latin typeface="Open Sans"/>
                <a:cs typeface="Open Sans"/>
              </a:rPr>
              <a:t>in</a:t>
            </a:r>
            <a:r>
              <a:rPr sz="2800" spc="-130" dirty="0">
                <a:solidFill>
                  <a:srgbClr val="12284C"/>
                </a:solidFill>
                <a:latin typeface="Open Sans"/>
                <a:cs typeface="Open Sans"/>
              </a:rPr>
              <a:t> </a:t>
            </a:r>
            <a:r>
              <a:rPr sz="2800" spc="-20" dirty="0">
                <a:solidFill>
                  <a:srgbClr val="12284C"/>
                </a:solidFill>
                <a:latin typeface="Open Sans"/>
                <a:cs typeface="Open Sans"/>
              </a:rPr>
              <a:t>test</a:t>
            </a:r>
            <a:r>
              <a:rPr sz="2800" spc="-120" dirty="0">
                <a:solidFill>
                  <a:srgbClr val="12284C"/>
                </a:solidFill>
                <a:latin typeface="Open Sans"/>
                <a:cs typeface="Open Sans"/>
              </a:rPr>
              <a:t> </a:t>
            </a:r>
            <a:r>
              <a:rPr sz="2800" spc="-20" dirty="0">
                <a:solidFill>
                  <a:srgbClr val="12284C"/>
                </a:solidFill>
                <a:latin typeface="Open Sans"/>
                <a:cs typeface="Open Sans"/>
              </a:rPr>
              <a:t>bank</a:t>
            </a:r>
            <a:endParaRPr sz="2800">
              <a:latin typeface="Open Sans"/>
              <a:cs typeface="Open Sans"/>
            </a:endParaRPr>
          </a:p>
          <a:p>
            <a:pPr marL="154305" indent="-141605">
              <a:lnSpc>
                <a:spcPct val="100000"/>
              </a:lnSpc>
              <a:spcBef>
                <a:spcPts val="1200"/>
              </a:spcBef>
              <a:buClr>
                <a:srgbClr val="005587"/>
              </a:buClr>
              <a:buFont typeface="Noto Sans"/>
              <a:buChar char="∙"/>
              <a:tabLst>
                <a:tab pos="154305" algn="l"/>
              </a:tabLst>
            </a:pPr>
            <a:r>
              <a:rPr sz="2800" spc="-50" dirty="0">
                <a:solidFill>
                  <a:srgbClr val="12284C"/>
                </a:solidFill>
                <a:latin typeface="Open Sans"/>
                <a:cs typeface="Open Sans"/>
              </a:rPr>
              <a:t>Standards</a:t>
            </a:r>
            <a:r>
              <a:rPr sz="2800" spc="-130" dirty="0">
                <a:solidFill>
                  <a:srgbClr val="12284C"/>
                </a:solidFill>
                <a:latin typeface="Open Sans"/>
                <a:cs typeface="Open Sans"/>
              </a:rPr>
              <a:t> </a:t>
            </a:r>
            <a:r>
              <a:rPr sz="2800" spc="-10" dirty="0">
                <a:solidFill>
                  <a:srgbClr val="12284C"/>
                </a:solidFill>
                <a:latin typeface="Open Sans"/>
                <a:cs typeface="Open Sans"/>
              </a:rPr>
              <a:t>speciﬁc</a:t>
            </a:r>
            <a:endParaRPr sz="2800">
              <a:latin typeface="Open Sans"/>
              <a:cs typeface="Open Sans"/>
            </a:endParaRPr>
          </a:p>
          <a:p>
            <a:pPr marL="154305" indent="-141605">
              <a:lnSpc>
                <a:spcPct val="100000"/>
              </a:lnSpc>
              <a:spcBef>
                <a:spcPts val="1200"/>
              </a:spcBef>
              <a:buClr>
                <a:srgbClr val="005587"/>
              </a:buClr>
              <a:buFont typeface="Noto Sans"/>
              <a:buChar char="∙"/>
              <a:tabLst>
                <a:tab pos="154305" algn="l"/>
              </a:tabLst>
            </a:pPr>
            <a:r>
              <a:rPr sz="2800" spc="-20" dirty="0">
                <a:solidFill>
                  <a:srgbClr val="12284C"/>
                </a:solidFill>
                <a:latin typeface="Open Sans"/>
                <a:cs typeface="Open Sans"/>
              </a:rPr>
              <a:t>ELA,</a:t>
            </a:r>
            <a:r>
              <a:rPr sz="2800" spc="-160" dirty="0">
                <a:solidFill>
                  <a:srgbClr val="12284C"/>
                </a:solidFill>
                <a:latin typeface="Open Sans"/>
                <a:cs typeface="Open Sans"/>
              </a:rPr>
              <a:t> </a:t>
            </a:r>
            <a:r>
              <a:rPr sz="2800" spc="-80" dirty="0">
                <a:solidFill>
                  <a:srgbClr val="12284C"/>
                </a:solidFill>
                <a:latin typeface="Open Sans"/>
                <a:cs typeface="Open Sans"/>
              </a:rPr>
              <a:t>math,</a:t>
            </a:r>
            <a:r>
              <a:rPr sz="2800" spc="-105" dirty="0">
                <a:solidFill>
                  <a:srgbClr val="12284C"/>
                </a:solidFill>
                <a:latin typeface="Open Sans"/>
                <a:cs typeface="Open Sans"/>
              </a:rPr>
              <a:t> </a:t>
            </a:r>
            <a:r>
              <a:rPr sz="2800" spc="-20" dirty="0">
                <a:solidFill>
                  <a:srgbClr val="12284C"/>
                </a:solidFill>
                <a:latin typeface="Open Sans"/>
                <a:cs typeface="Open Sans"/>
              </a:rPr>
              <a:t>and</a:t>
            </a:r>
            <a:r>
              <a:rPr sz="2800" spc="-130" dirty="0">
                <a:solidFill>
                  <a:srgbClr val="12284C"/>
                </a:solidFill>
                <a:latin typeface="Open Sans"/>
                <a:cs typeface="Open Sans"/>
              </a:rPr>
              <a:t> </a:t>
            </a:r>
            <a:r>
              <a:rPr sz="2800" spc="-10" dirty="0">
                <a:solidFill>
                  <a:srgbClr val="12284C"/>
                </a:solidFill>
                <a:latin typeface="Open Sans"/>
                <a:cs typeface="Open Sans"/>
              </a:rPr>
              <a:t>Science</a:t>
            </a:r>
            <a:endParaRPr sz="2800">
              <a:latin typeface="Open Sans"/>
              <a:cs typeface="Open Sans"/>
            </a:endParaRPr>
          </a:p>
          <a:p>
            <a:pPr marL="154305" indent="-141605">
              <a:lnSpc>
                <a:spcPct val="100000"/>
              </a:lnSpc>
              <a:spcBef>
                <a:spcPts val="1200"/>
              </a:spcBef>
              <a:buClr>
                <a:srgbClr val="005587"/>
              </a:buClr>
              <a:buFont typeface="Noto Sans"/>
              <a:buChar char="∙"/>
              <a:tabLst>
                <a:tab pos="154305" algn="l"/>
              </a:tabLst>
            </a:pPr>
            <a:r>
              <a:rPr sz="2800" spc="-50" dirty="0">
                <a:solidFill>
                  <a:srgbClr val="12284C"/>
                </a:solidFill>
                <a:latin typeface="Open Sans"/>
                <a:cs typeface="Open Sans"/>
              </a:rPr>
              <a:t>Standards</a:t>
            </a:r>
            <a:r>
              <a:rPr sz="2800" spc="-114" dirty="0">
                <a:solidFill>
                  <a:srgbClr val="12284C"/>
                </a:solidFill>
                <a:latin typeface="Open Sans"/>
                <a:cs typeface="Open Sans"/>
              </a:rPr>
              <a:t> </a:t>
            </a:r>
            <a:r>
              <a:rPr sz="2800" spc="-50" dirty="0">
                <a:solidFill>
                  <a:srgbClr val="12284C"/>
                </a:solidFill>
                <a:latin typeface="Open Sans"/>
                <a:cs typeface="Open Sans"/>
              </a:rPr>
              <a:t>Based</a:t>
            </a:r>
            <a:r>
              <a:rPr sz="2800" spc="-114" dirty="0">
                <a:solidFill>
                  <a:srgbClr val="12284C"/>
                </a:solidFill>
                <a:latin typeface="Open Sans"/>
                <a:cs typeface="Open Sans"/>
              </a:rPr>
              <a:t> </a:t>
            </a:r>
            <a:r>
              <a:rPr sz="2800" spc="-50" dirty="0">
                <a:solidFill>
                  <a:srgbClr val="12284C"/>
                </a:solidFill>
                <a:latin typeface="Open Sans"/>
                <a:cs typeface="Open Sans"/>
              </a:rPr>
              <a:t>Report</a:t>
            </a:r>
            <a:r>
              <a:rPr sz="2800" spc="-114" dirty="0">
                <a:solidFill>
                  <a:srgbClr val="12284C"/>
                </a:solidFill>
                <a:latin typeface="Open Sans"/>
                <a:cs typeface="Open Sans"/>
              </a:rPr>
              <a:t> </a:t>
            </a:r>
            <a:r>
              <a:rPr sz="2800" dirty="0">
                <a:solidFill>
                  <a:srgbClr val="12284C"/>
                </a:solidFill>
                <a:latin typeface="Open Sans"/>
                <a:cs typeface="Open Sans"/>
              </a:rPr>
              <a:t>in</a:t>
            </a:r>
            <a:r>
              <a:rPr sz="2800" spc="-114" dirty="0">
                <a:solidFill>
                  <a:srgbClr val="12284C"/>
                </a:solidFill>
                <a:latin typeface="Open Sans"/>
                <a:cs typeface="Open Sans"/>
              </a:rPr>
              <a:t> </a:t>
            </a:r>
            <a:r>
              <a:rPr sz="2800" spc="-20" dirty="0">
                <a:solidFill>
                  <a:srgbClr val="12284C"/>
                </a:solidFill>
                <a:latin typeface="Open Sans"/>
                <a:cs typeface="Open Sans"/>
              </a:rPr>
              <a:t>Kite</a:t>
            </a:r>
            <a:endParaRPr sz="2800">
              <a:latin typeface="Open Sans"/>
              <a:cs typeface="Open Sans"/>
            </a:endParaRPr>
          </a:p>
        </p:txBody>
      </p:sp>
      <p:sp>
        <p:nvSpPr>
          <p:cNvPr id="3" name="object 3"/>
          <p:cNvSpPr txBox="1">
            <a:spLocks noGrp="1"/>
          </p:cNvSpPr>
          <p:nvPr>
            <p:ph type="title"/>
          </p:nvPr>
        </p:nvSpPr>
        <p:spPr>
          <a:xfrm>
            <a:off x="911225" y="657574"/>
            <a:ext cx="5158740" cy="695960"/>
          </a:xfrm>
          <a:prstGeom prst="rect">
            <a:avLst/>
          </a:prstGeom>
        </p:spPr>
        <p:txBody>
          <a:bodyPr vert="horz" wrap="square" lIns="0" tIns="12700" rIns="0" bIns="0" rtlCol="0">
            <a:spAutoFit/>
          </a:bodyPr>
          <a:lstStyle/>
          <a:p>
            <a:pPr marL="12700">
              <a:lnSpc>
                <a:spcPct val="100000"/>
              </a:lnSpc>
              <a:spcBef>
                <a:spcPts val="100"/>
              </a:spcBef>
            </a:pPr>
            <a:r>
              <a:rPr spc="-55" dirty="0"/>
              <a:t>Updated</a:t>
            </a:r>
            <a:r>
              <a:rPr spc="-180" dirty="0"/>
              <a:t> </a:t>
            </a:r>
            <a:r>
              <a:rPr spc="-125" dirty="0"/>
              <a:t>Mini-</a:t>
            </a:r>
            <a:r>
              <a:rPr spc="-60" dirty="0"/>
              <a:t>tests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610" rIns="0" bIns="0" rtlCol="0">
            <a:spAutoFit/>
          </a:bodyPr>
          <a:lstStyle/>
          <a:p>
            <a:pPr marL="321945">
              <a:lnSpc>
                <a:spcPct val="100000"/>
              </a:lnSpc>
              <a:spcBef>
                <a:spcPts val="100"/>
              </a:spcBef>
            </a:pPr>
            <a:r>
              <a:rPr spc="-90" dirty="0"/>
              <a:t>Standards</a:t>
            </a:r>
            <a:r>
              <a:rPr spc="-175" dirty="0"/>
              <a:t> </a:t>
            </a:r>
            <a:r>
              <a:rPr spc="-45" dirty="0"/>
              <a:t>Based</a:t>
            </a:r>
            <a:r>
              <a:rPr spc="-170" dirty="0"/>
              <a:t> </a:t>
            </a:r>
            <a:r>
              <a:rPr spc="-75" dirty="0"/>
              <a:t>Report</a:t>
            </a:r>
            <a:r>
              <a:rPr spc="-175" dirty="0"/>
              <a:t> </a:t>
            </a:r>
            <a:r>
              <a:rPr spc="-20" dirty="0"/>
              <a:t>(demo)</a:t>
            </a:r>
          </a:p>
        </p:txBody>
      </p:sp>
      <p:pic>
        <p:nvPicPr>
          <p:cNvPr id="3" name="object 3"/>
          <p:cNvPicPr/>
          <p:nvPr/>
        </p:nvPicPr>
        <p:blipFill>
          <a:blip r:embed="rId2" cstate="print"/>
          <a:stretch>
            <a:fillRect/>
          </a:stretch>
        </p:blipFill>
        <p:spPr>
          <a:xfrm>
            <a:off x="838200" y="1660500"/>
            <a:ext cx="10083372" cy="45329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cc8459655f_0_0"/>
          <p:cNvSpPr txBox="1">
            <a:spLocks noGrp="1"/>
          </p:cNvSpPr>
          <p:nvPr>
            <p:ph type="body" idx="1"/>
          </p:nvPr>
        </p:nvSpPr>
        <p:spPr>
          <a:xfrm>
            <a:off x="899401" y="1764904"/>
            <a:ext cx="10393200" cy="2817600"/>
          </a:xfrm>
          <a:prstGeom prst="rect">
            <a:avLst/>
          </a:prstGeom>
          <a:noFill/>
          <a:ln>
            <a:noFill/>
          </a:ln>
        </p:spPr>
        <p:txBody>
          <a:bodyPr spcFirstLastPara="1" vert="horz" wrap="square" lIns="1234433" tIns="685800" rIns="1234433" bIns="685800" rtlCol="0" anchor="t" anchorCtr="0">
            <a:normAutofit/>
          </a:bodyPr>
          <a:lstStyle/>
          <a:p>
            <a:pPr marL="0" indent="0"/>
            <a:r>
              <a:rPr lang="en"/>
              <a:t>How would you describe your role in KESA 1.0?</a:t>
            </a:r>
            <a:endParaRPr/>
          </a:p>
        </p:txBody>
      </p:sp>
      <p:sp>
        <p:nvSpPr>
          <p:cNvPr id="225" name="Google Shape;225;g2cc8459655f_0_0"/>
          <p:cNvSpPr txBox="1">
            <a:spLocks noGrp="1"/>
          </p:cNvSpPr>
          <p:nvPr>
            <p:ph type="body" idx="2"/>
          </p:nvPr>
        </p:nvSpPr>
        <p:spPr>
          <a:xfrm>
            <a:off x="828675" y="4284663"/>
            <a:ext cx="10402800" cy="850800"/>
          </a:xfrm>
          <a:prstGeom prst="rect">
            <a:avLst/>
          </a:prstGeom>
          <a:noFill/>
          <a:ln>
            <a:noFill/>
          </a:ln>
        </p:spPr>
        <p:txBody>
          <a:bodyPr spcFirstLastPara="1" vert="horz" wrap="square" lIns="68567" tIns="34267" rIns="68567" bIns="34267" rtlCol="0" anchor="b" anchorCtr="0">
            <a:normAutofit/>
          </a:bodyPr>
          <a:lstStyle/>
          <a:p>
            <a:pPr marL="0" inden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82751"/>
            <a:ext cx="12191999" cy="6175245"/>
          </a:xfrm>
          <a:prstGeom prst="rect">
            <a:avLst/>
          </a:prstGeom>
        </p:spPr>
      </p:pic>
      <p:sp>
        <p:nvSpPr>
          <p:cNvPr id="3" name="object 3"/>
          <p:cNvSpPr txBox="1"/>
          <p:nvPr/>
        </p:nvSpPr>
        <p:spPr>
          <a:xfrm>
            <a:off x="1317913" y="5682719"/>
            <a:ext cx="9438640" cy="436880"/>
          </a:xfrm>
          <a:prstGeom prst="rect">
            <a:avLst/>
          </a:prstGeom>
        </p:spPr>
        <p:txBody>
          <a:bodyPr vert="horz" wrap="square" lIns="0" tIns="12700" rIns="0" bIns="0" rtlCol="0">
            <a:spAutoFit/>
          </a:bodyPr>
          <a:lstStyle/>
          <a:p>
            <a:pPr marL="12700" marR="5080">
              <a:lnSpc>
                <a:spcPct val="100000"/>
              </a:lnSpc>
              <a:spcBef>
                <a:spcPts val="100"/>
              </a:spcBef>
            </a:pPr>
            <a:r>
              <a:rPr sz="900" spc="-10" dirty="0">
                <a:solidFill>
                  <a:srgbClr val="12284C"/>
                </a:solidFill>
                <a:latin typeface="Open Sans"/>
                <a:cs typeface="Open Sans"/>
              </a:rPr>
              <a:t>The</a:t>
            </a:r>
            <a:r>
              <a:rPr sz="900" spc="-25" dirty="0">
                <a:solidFill>
                  <a:srgbClr val="12284C"/>
                </a:solidFill>
                <a:latin typeface="Open Sans"/>
                <a:cs typeface="Open Sans"/>
              </a:rPr>
              <a:t> </a:t>
            </a:r>
            <a:r>
              <a:rPr sz="900" spc="-20" dirty="0">
                <a:solidFill>
                  <a:srgbClr val="12284C"/>
                </a:solidFill>
                <a:latin typeface="Open Sans"/>
                <a:cs typeface="Open Sans"/>
              </a:rPr>
              <a:t>Kansas </a:t>
            </a:r>
            <a:r>
              <a:rPr sz="900" spc="-10" dirty="0">
                <a:solidFill>
                  <a:srgbClr val="12284C"/>
                </a:solidFill>
                <a:latin typeface="Open Sans"/>
                <a:cs typeface="Open Sans"/>
              </a:rPr>
              <a:t>State</a:t>
            </a:r>
            <a:r>
              <a:rPr sz="900" spc="-25" dirty="0">
                <a:solidFill>
                  <a:srgbClr val="12284C"/>
                </a:solidFill>
                <a:latin typeface="Open Sans"/>
                <a:cs typeface="Open Sans"/>
              </a:rPr>
              <a:t> Department</a:t>
            </a:r>
            <a:r>
              <a:rPr sz="900" spc="-20" dirty="0">
                <a:solidFill>
                  <a:srgbClr val="12284C"/>
                </a:solidFill>
                <a:latin typeface="Open Sans"/>
                <a:cs typeface="Open Sans"/>
              </a:rPr>
              <a:t> </a:t>
            </a:r>
            <a:r>
              <a:rPr sz="900" dirty="0">
                <a:solidFill>
                  <a:srgbClr val="12284C"/>
                </a:solidFill>
                <a:latin typeface="Open Sans"/>
                <a:cs typeface="Open Sans"/>
              </a:rPr>
              <a:t>of</a:t>
            </a:r>
            <a:r>
              <a:rPr sz="900" spc="-25" dirty="0">
                <a:solidFill>
                  <a:srgbClr val="12284C"/>
                </a:solidFill>
                <a:latin typeface="Open Sans"/>
                <a:cs typeface="Open Sans"/>
              </a:rPr>
              <a:t> </a:t>
            </a:r>
            <a:r>
              <a:rPr sz="900" spc="-20" dirty="0">
                <a:solidFill>
                  <a:srgbClr val="12284C"/>
                </a:solidFill>
                <a:latin typeface="Open Sans"/>
                <a:cs typeface="Open Sans"/>
              </a:rPr>
              <a:t>Education </a:t>
            </a:r>
            <a:r>
              <a:rPr sz="900" spc="-10" dirty="0">
                <a:solidFill>
                  <a:srgbClr val="12284C"/>
                </a:solidFill>
                <a:latin typeface="Open Sans"/>
                <a:cs typeface="Open Sans"/>
              </a:rPr>
              <a:t>does</a:t>
            </a:r>
            <a:r>
              <a:rPr sz="900" spc="-20" dirty="0">
                <a:solidFill>
                  <a:srgbClr val="12284C"/>
                </a:solidFill>
                <a:latin typeface="Open Sans"/>
                <a:cs typeface="Open Sans"/>
              </a:rPr>
              <a:t> </a:t>
            </a:r>
            <a:r>
              <a:rPr sz="900" dirty="0">
                <a:solidFill>
                  <a:srgbClr val="12284C"/>
                </a:solidFill>
                <a:latin typeface="Open Sans"/>
                <a:cs typeface="Open Sans"/>
              </a:rPr>
              <a:t>not</a:t>
            </a:r>
            <a:r>
              <a:rPr sz="900" spc="-25" dirty="0">
                <a:solidFill>
                  <a:srgbClr val="12284C"/>
                </a:solidFill>
                <a:latin typeface="Open Sans"/>
                <a:cs typeface="Open Sans"/>
              </a:rPr>
              <a:t> discriminate</a:t>
            </a:r>
            <a:r>
              <a:rPr sz="900" spc="-20" dirty="0">
                <a:solidFill>
                  <a:srgbClr val="12284C"/>
                </a:solidFill>
                <a:latin typeface="Open Sans"/>
                <a:cs typeface="Open Sans"/>
              </a:rPr>
              <a:t> </a:t>
            </a:r>
            <a:r>
              <a:rPr sz="900" dirty="0">
                <a:solidFill>
                  <a:srgbClr val="12284C"/>
                </a:solidFill>
                <a:latin typeface="Open Sans"/>
                <a:cs typeface="Open Sans"/>
              </a:rPr>
              <a:t>on</a:t>
            </a:r>
            <a:r>
              <a:rPr sz="900" spc="-25" dirty="0">
                <a:solidFill>
                  <a:srgbClr val="12284C"/>
                </a:solidFill>
                <a:latin typeface="Open Sans"/>
                <a:cs typeface="Open Sans"/>
              </a:rPr>
              <a:t> </a:t>
            </a:r>
            <a:r>
              <a:rPr sz="900" dirty="0">
                <a:solidFill>
                  <a:srgbClr val="12284C"/>
                </a:solidFill>
                <a:latin typeface="Open Sans"/>
                <a:cs typeface="Open Sans"/>
              </a:rPr>
              <a:t>the</a:t>
            </a:r>
            <a:r>
              <a:rPr sz="900" spc="-20" dirty="0">
                <a:solidFill>
                  <a:srgbClr val="12284C"/>
                </a:solidFill>
                <a:latin typeface="Open Sans"/>
                <a:cs typeface="Open Sans"/>
              </a:rPr>
              <a:t> basis</a:t>
            </a:r>
            <a:r>
              <a:rPr sz="900" spc="-25" dirty="0">
                <a:solidFill>
                  <a:srgbClr val="12284C"/>
                </a:solidFill>
                <a:latin typeface="Open Sans"/>
                <a:cs typeface="Open Sans"/>
              </a:rPr>
              <a:t> </a:t>
            </a:r>
            <a:r>
              <a:rPr sz="900" dirty="0">
                <a:solidFill>
                  <a:srgbClr val="12284C"/>
                </a:solidFill>
                <a:latin typeface="Open Sans"/>
                <a:cs typeface="Open Sans"/>
              </a:rPr>
              <a:t>of</a:t>
            </a:r>
            <a:r>
              <a:rPr sz="900" spc="-20" dirty="0">
                <a:solidFill>
                  <a:srgbClr val="12284C"/>
                </a:solidFill>
                <a:latin typeface="Open Sans"/>
                <a:cs typeface="Open Sans"/>
              </a:rPr>
              <a:t> race, color,</a:t>
            </a:r>
            <a:r>
              <a:rPr sz="900" spc="-25" dirty="0">
                <a:solidFill>
                  <a:srgbClr val="12284C"/>
                </a:solidFill>
                <a:latin typeface="Open Sans"/>
                <a:cs typeface="Open Sans"/>
              </a:rPr>
              <a:t> national</a:t>
            </a:r>
            <a:r>
              <a:rPr sz="900" spc="-20" dirty="0">
                <a:solidFill>
                  <a:srgbClr val="12284C"/>
                </a:solidFill>
                <a:latin typeface="Open Sans"/>
                <a:cs typeface="Open Sans"/>
              </a:rPr>
              <a:t> </a:t>
            </a:r>
            <a:r>
              <a:rPr sz="900" spc="-25" dirty="0">
                <a:solidFill>
                  <a:srgbClr val="12284C"/>
                </a:solidFill>
                <a:latin typeface="Open Sans"/>
                <a:cs typeface="Open Sans"/>
              </a:rPr>
              <a:t>origin, </a:t>
            </a:r>
            <a:r>
              <a:rPr sz="900" spc="-20" dirty="0">
                <a:solidFill>
                  <a:srgbClr val="12284C"/>
                </a:solidFill>
                <a:latin typeface="Open Sans"/>
                <a:cs typeface="Open Sans"/>
              </a:rPr>
              <a:t>sex, </a:t>
            </a:r>
            <a:r>
              <a:rPr sz="900" spc="-30" dirty="0">
                <a:solidFill>
                  <a:srgbClr val="12284C"/>
                </a:solidFill>
                <a:latin typeface="Open Sans"/>
                <a:cs typeface="Open Sans"/>
              </a:rPr>
              <a:t>disability</a:t>
            </a:r>
            <a:r>
              <a:rPr sz="900" spc="-25" dirty="0">
                <a:solidFill>
                  <a:srgbClr val="12284C"/>
                </a:solidFill>
                <a:latin typeface="Open Sans"/>
                <a:cs typeface="Open Sans"/>
              </a:rPr>
              <a:t> </a:t>
            </a:r>
            <a:r>
              <a:rPr sz="900" dirty="0">
                <a:solidFill>
                  <a:srgbClr val="12284C"/>
                </a:solidFill>
                <a:latin typeface="Open Sans"/>
                <a:cs typeface="Open Sans"/>
              </a:rPr>
              <a:t>or</a:t>
            </a:r>
            <a:r>
              <a:rPr sz="900" spc="-20" dirty="0">
                <a:solidFill>
                  <a:srgbClr val="12284C"/>
                </a:solidFill>
                <a:latin typeface="Open Sans"/>
                <a:cs typeface="Open Sans"/>
              </a:rPr>
              <a:t> </a:t>
            </a:r>
            <a:r>
              <a:rPr sz="900" spc="-10" dirty="0">
                <a:solidFill>
                  <a:srgbClr val="12284C"/>
                </a:solidFill>
                <a:latin typeface="Open Sans"/>
                <a:cs typeface="Open Sans"/>
              </a:rPr>
              <a:t>age</a:t>
            </a:r>
            <a:r>
              <a:rPr sz="900" spc="-20" dirty="0">
                <a:solidFill>
                  <a:srgbClr val="12284C"/>
                </a:solidFill>
                <a:latin typeface="Open Sans"/>
                <a:cs typeface="Open Sans"/>
              </a:rPr>
              <a:t> </a:t>
            </a:r>
            <a:r>
              <a:rPr sz="900" dirty="0">
                <a:solidFill>
                  <a:srgbClr val="12284C"/>
                </a:solidFill>
                <a:latin typeface="Open Sans"/>
                <a:cs typeface="Open Sans"/>
              </a:rPr>
              <a:t>in</a:t>
            </a:r>
            <a:r>
              <a:rPr sz="900" spc="-25" dirty="0">
                <a:solidFill>
                  <a:srgbClr val="12284C"/>
                </a:solidFill>
                <a:latin typeface="Open Sans"/>
                <a:cs typeface="Open Sans"/>
              </a:rPr>
              <a:t> </a:t>
            </a:r>
            <a:r>
              <a:rPr sz="900" spc="-10" dirty="0">
                <a:solidFill>
                  <a:srgbClr val="12284C"/>
                </a:solidFill>
                <a:latin typeface="Open Sans"/>
                <a:cs typeface="Open Sans"/>
              </a:rPr>
              <a:t>its</a:t>
            </a:r>
            <a:r>
              <a:rPr sz="900" spc="-20" dirty="0">
                <a:solidFill>
                  <a:srgbClr val="12284C"/>
                </a:solidFill>
                <a:latin typeface="Open Sans"/>
                <a:cs typeface="Open Sans"/>
              </a:rPr>
              <a:t> </a:t>
            </a:r>
            <a:r>
              <a:rPr sz="900" spc="-25" dirty="0">
                <a:solidFill>
                  <a:srgbClr val="12284C"/>
                </a:solidFill>
                <a:latin typeface="Open Sans"/>
                <a:cs typeface="Open Sans"/>
              </a:rPr>
              <a:t>programs </a:t>
            </a:r>
            <a:r>
              <a:rPr sz="900" spc="-10" dirty="0">
                <a:solidFill>
                  <a:srgbClr val="12284C"/>
                </a:solidFill>
                <a:latin typeface="Open Sans"/>
                <a:cs typeface="Open Sans"/>
              </a:rPr>
              <a:t>and</a:t>
            </a:r>
            <a:r>
              <a:rPr sz="900" spc="-20" dirty="0">
                <a:solidFill>
                  <a:srgbClr val="12284C"/>
                </a:solidFill>
                <a:latin typeface="Open Sans"/>
                <a:cs typeface="Open Sans"/>
              </a:rPr>
              <a:t> </a:t>
            </a:r>
            <a:r>
              <a:rPr sz="900" spc="-25" dirty="0">
                <a:solidFill>
                  <a:srgbClr val="12284C"/>
                </a:solidFill>
                <a:latin typeface="Open Sans"/>
                <a:cs typeface="Open Sans"/>
              </a:rPr>
              <a:t>activities </a:t>
            </a:r>
            <a:r>
              <a:rPr sz="900" spc="-10" dirty="0">
                <a:solidFill>
                  <a:srgbClr val="12284C"/>
                </a:solidFill>
                <a:latin typeface="Open Sans"/>
                <a:cs typeface="Open Sans"/>
              </a:rPr>
              <a:t>and</a:t>
            </a:r>
            <a:r>
              <a:rPr sz="900" spc="-20" dirty="0">
                <a:solidFill>
                  <a:srgbClr val="12284C"/>
                </a:solidFill>
                <a:latin typeface="Open Sans"/>
                <a:cs typeface="Open Sans"/>
              </a:rPr>
              <a:t> </a:t>
            </a:r>
            <a:r>
              <a:rPr sz="900" spc="-25" dirty="0">
                <a:solidFill>
                  <a:srgbClr val="12284C"/>
                </a:solidFill>
                <a:latin typeface="Open Sans"/>
                <a:cs typeface="Open Sans"/>
              </a:rPr>
              <a:t>provides</a:t>
            </a:r>
            <a:r>
              <a:rPr sz="900" spc="-20" dirty="0">
                <a:solidFill>
                  <a:srgbClr val="12284C"/>
                </a:solidFill>
                <a:latin typeface="Open Sans"/>
                <a:cs typeface="Open Sans"/>
              </a:rPr>
              <a:t> equal</a:t>
            </a:r>
            <a:r>
              <a:rPr sz="900" spc="-25" dirty="0">
                <a:solidFill>
                  <a:srgbClr val="12284C"/>
                </a:solidFill>
                <a:latin typeface="Open Sans"/>
                <a:cs typeface="Open Sans"/>
              </a:rPr>
              <a:t> </a:t>
            </a:r>
            <a:r>
              <a:rPr sz="900" spc="-10" dirty="0">
                <a:solidFill>
                  <a:srgbClr val="12284C"/>
                </a:solidFill>
                <a:latin typeface="Open Sans"/>
                <a:cs typeface="Open Sans"/>
              </a:rPr>
              <a:t>access</a:t>
            </a:r>
            <a:r>
              <a:rPr sz="900" spc="500" dirty="0">
                <a:solidFill>
                  <a:srgbClr val="12284C"/>
                </a:solidFill>
                <a:latin typeface="Open Sans"/>
                <a:cs typeface="Open Sans"/>
              </a:rPr>
              <a:t> </a:t>
            </a:r>
            <a:r>
              <a:rPr sz="900" dirty="0">
                <a:solidFill>
                  <a:srgbClr val="12284C"/>
                </a:solidFill>
                <a:latin typeface="Open Sans"/>
                <a:cs typeface="Open Sans"/>
              </a:rPr>
              <a:t>to</a:t>
            </a:r>
            <a:r>
              <a:rPr sz="900" spc="-35" dirty="0">
                <a:solidFill>
                  <a:srgbClr val="12284C"/>
                </a:solidFill>
                <a:latin typeface="Open Sans"/>
                <a:cs typeface="Open Sans"/>
              </a:rPr>
              <a:t> </a:t>
            </a:r>
            <a:r>
              <a:rPr sz="900" dirty="0">
                <a:solidFill>
                  <a:srgbClr val="12284C"/>
                </a:solidFill>
                <a:latin typeface="Open Sans"/>
                <a:cs typeface="Open Sans"/>
              </a:rPr>
              <a:t>the</a:t>
            </a:r>
            <a:r>
              <a:rPr sz="900" spc="-25" dirty="0">
                <a:solidFill>
                  <a:srgbClr val="12284C"/>
                </a:solidFill>
                <a:latin typeface="Open Sans"/>
                <a:cs typeface="Open Sans"/>
              </a:rPr>
              <a:t> </a:t>
            </a:r>
            <a:r>
              <a:rPr sz="900" spc="-20" dirty="0">
                <a:solidFill>
                  <a:srgbClr val="12284C"/>
                </a:solidFill>
                <a:latin typeface="Open Sans"/>
                <a:cs typeface="Open Sans"/>
              </a:rPr>
              <a:t>Boy</a:t>
            </a:r>
            <a:r>
              <a:rPr sz="900" spc="-25" dirty="0">
                <a:solidFill>
                  <a:srgbClr val="12284C"/>
                </a:solidFill>
                <a:latin typeface="Open Sans"/>
                <a:cs typeface="Open Sans"/>
              </a:rPr>
              <a:t> </a:t>
            </a:r>
            <a:r>
              <a:rPr sz="900" spc="-10" dirty="0">
                <a:solidFill>
                  <a:srgbClr val="12284C"/>
                </a:solidFill>
                <a:latin typeface="Open Sans"/>
                <a:cs typeface="Open Sans"/>
              </a:rPr>
              <a:t>Scouts</a:t>
            </a:r>
            <a:r>
              <a:rPr sz="900" spc="-20" dirty="0">
                <a:solidFill>
                  <a:srgbClr val="12284C"/>
                </a:solidFill>
                <a:latin typeface="Open Sans"/>
                <a:cs typeface="Open Sans"/>
              </a:rPr>
              <a:t> </a:t>
            </a:r>
            <a:r>
              <a:rPr sz="900" spc="-10" dirty="0">
                <a:solidFill>
                  <a:srgbClr val="12284C"/>
                </a:solidFill>
                <a:latin typeface="Open Sans"/>
                <a:cs typeface="Open Sans"/>
              </a:rPr>
              <a:t>and</a:t>
            </a:r>
            <a:r>
              <a:rPr sz="900" spc="-25" dirty="0">
                <a:solidFill>
                  <a:srgbClr val="12284C"/>
                </a:solidFill>
                <a:latin typeface="Open Sans"/>
                <a:cs typeface="Open Sans"/>
              </a:rPr>
              <a:t> </a:t>
            </a:r>
            <a:r>
              <a:rPr sz="900" spc="-10" dirty="0">
                <a:solidFill>
                  <a:srgbClr val="12284C"/>
                </a:solidFill>
                <a:latin typeface="Open Sans"/>
                <a:cs typeface="Open Sans"/>
              </a:rPr>
              <a:t>other</a:t>
            </a:r>
            <a:r>
              <a:rPr sz="900" spc="-25" dirty="0">
                <a:solidFill>
                  <a:srgbClr val="12284C"/>
                </a:solidFill>
                <a:latin typeface="Open Sans"/>
                <a:cs typeface="Open Sans"/>
              </a:rPr>
              <a:t> designated </a:t>
            </a:r>
            <a:r>
              <a:rPr sz="900" spc="-20" dirty="0">
                <a:solidFill>
                  <a:srgbClr val="12284C"/>
                </a:solidFill>
                <a:latin typeface="Open Sans"/>
                <a:cs typeface="Open Sans"/>
              </a:rPr>
              <a:t>youth groups.</a:t>
            </a:r>
            <a:r>
              <a:rPr sz="900" spc="-25" dirty="0">
                <a:solidFill>
                  <a:srgbClr val="12284C"/>
                </a:solidFill>
                <a:latin typeface="Open Sans"/>
                <a:cs typeface="Open Sans"/>
              </a:rPr>
              <a:t> </a:t>
            </a:r>
            <a:r>
              <a:rPr sz="900" spc="-10" dirty="0">
                <a:solidFill>
                  <a:srgbClr val="12284C"/>
                </a:solidFill>
                <a:latin typeface="Open Sans"/>
                <a:cs typeface="Open Sans"/>
              </a:rPr>
              <a:t>The</a:t>
            </a:r>
            <a:r>
              <a:rPr sz="900" spc="-25" dirty="0">
                <a:solidFill>
                  <a:srgbClr val="12284C"/>
                </a:solidFill>
                <a:latin typeface="Open Sans"/>
                <a:cs typeface="Open Sans"/>
              </a:rPr>
              <a:t> </a:t>
            </a:r>
            <a:r>
              <a:rPr sz="900" spc="-30" dirty="0">
                <a:solidFill>
                  <a:srgbClr val="12284C"/>
                </a:solidFill>
                <a:latin typeface="Open Sans"/>
                <a:cs typeface="Open Sans"/>
              </a:rPr>
              <a:t>following</a:t>
            </a:r>
            <a:r>
              <a:rPr sz="900" spc="-20" dirty="0">
                <a:solidFill>
                  <a:srgbClr val="12284C"/>
                </a:solidFill>
                <a:latin typeface="Open Sans"/>
                <a:cs typeface="Open Sans"/>
              </a:rPr>
              <a:t> person</a:t>
            </a:r>
            <a:r>
              <a:rPr sz="900" spc="-25" dirty="0">
                <a:solidFill>
                  <a:srgbClr val="12284C"/>
                </a:solidFill>
                <a:latin typeface="Open Sans"/>
                <a:cs typeface="Open Sans"/>
              </a:rPr>
              <a:t> </a:t>
            </a:r>
            <a:r>
              <a:rPr sz="900" spc="-10" dirty="0">
                <a:solidFill>
                  <a:srgbClr val="12284C"/>
                </a:solidFill>
                <a:latin typeface="Open Sans"/>
                <a:cs typeface="Open Sans"/>
              </a:rPr>
              <a:t>has</a:t>
            </a:r>
            <a:r>
              <a:rPr sz="900" spc="-25" dirty="0">
                <a:solidFill>
                  <a:srgbClr val="12284C"/>
                </a:solidFill>
                <a:latin typeface="Open Sans"/>
                <a:cs typeface="Open Sans"/>
              </a:rPr>
              <a:t> </a:t>
            </a:r>
            <a:r>
              <a:rPr sz="900" spc="-10" dirty="0">
                <a:solidFill>
                  <a:srgbClr val="12284C"/>
                </a:solidFill>
                <a:latin typeface="Open Sans"/>
                <a:cs typeface="Open Sans"/>
              </a:rPr>
              <a:t>been</a:t>
            </a:r>
            <a:r>
              <a:rPr sz="900" spc="-25" dirty="0">
                <a:solidFill>
                  <a:srgbClr val="12284C"/>
                </a:solidFill>
                <a:latin typeface="Open Sans"/>
                <a:cs typeface="Open Sans"/>
              </a:rPr>
              <a:t> designated</a:t>
            </a:r>
            <a:r>
              <a:rPr sz="900" spc="-20" dirty="0">
                <a:solidFill>
                  <a:srgbClr val="12284C"/>
                </a:solidFill>
                <a:latin typeface="Open Sans"/>
                <a:cs typeface="Open Sans"/>
              </a:rPr>
              <a:t> </a:t>
            </a:r>
            <a:r>
              <a:rPr sz="900" dirty="0">
                <a:solidFill>
                  <a:srgbClr val="12284C"/>
                </a:solidFill>
                <a:latin typeface="Open Sans"/>
                <a:cs typeface="Open Sans"/>
              </a:rPr>
              <a:t>to</a:t>
            </a:r>
            <a:r>
              <a:rPr sz="900" spc="-25" dirty="0">
                <a:solidFill>
                  <a:srgbClr val="12284C"/>
                </a:solidFill>
                <a:latin typeface="Open Sans"/>
                <a:cs typeface="Open Sans"/>
              </a:rPr>
              <a:t> </a:t>
            </a:r>
            <a:r>
              <a:rPr sz="900" spc="-20" dirty="0">
                <a:solidFill>
                  <a:srgbClr val="12284C"/>
                </a:solidFill>
                <a:latin typeface="Open Sans"/>
                <a:cs typeface="Open Sans"/>
              </a:rPr>
              <a:t>handle</a:t>
            </a:r>
            <a:r>
              <a:rPr sz="900" spc="-25" dirty="0">
                <a:solidFill>
                  <a:srgbClr val="12284C"/>
                </a:solidFill>
                <a:latin typeface="Open Sans"/>
                <a:cs typeface="Open Sans"/>
              </a:rPr>
              <a:t> </a:t>
            </a:r>
            <a:r>
              <a:rPr sz="900" spc="-20" dirty="0">
                <a:solidFill>
                  <a:srgbClr val="12284C"/>
                </a:solidFill>
                <a:latin typeface="Open Sans"/>
                <a:cs typeface="Open Sans"/>
              </a:rPr>
              <a:t>inquiries </a:t>
            </a:r>
            <a:r>
              <a:rPr sz="900" spc="-25" dirty="0">
                <a:solidFill>
                  <a:srgbClr val="12284C"/>
                </a:solidFill>
                <a:latin typeface="Open Sans"/>
                <a:cs typeface="Open Sans"/>
              </a:rPr>
              <a:t>regarding </a:t>
            </a:r>
            <a:r>
              <a:rPr sz="900" dirty="0">
                <a:solidFill>
                  <a:srgbClr val="12284C"/>
                </a:solidFill>
                <a:latin typeface="Open Sans"/>
                <a:cs typeface="Open Sans"/>
              </a:rPr>
              <a:t>the</a:t>
            </a:r>
            <a:r>
              <a:rPr sz="900" spc="-25" dirty="0">
                <a:solidFill>
                  <a:srgbClr val="12284C"/>
                </a:solidFill>
                <a:latin typeface="Open Sans"/>
                <a:cs typeface="Open Sans"/>
              </a:rPr>
              <a:t> nondiscrimination </a:t>
            </a:r>
            <a:r>
              <a:rPr sz="900" spc="-10" dirty="0">
                <a:solidFill>
                  <a:srgbClr val="12284C"/>
                </a:solidFill>
                <a:latin typeface="Open Sans"/>
                <a:cs typeface="Open Sans"/>
              </a:rPr>
              <a:t>policies:</a:t>
            </a:r>
            <a:r>
              <a:rPr sz="900" spc="195" dirty="0">
                <a:solidFill>
                  <a:srgbClr val="12284C"/>
                </a:solidFill>
                <a:latin typeface="Open Sans"/>
                <a:cs typeface="Open Sans"/>
              </a:rPr>
              <a:t> </a:t>
            </a:r>
            <a:r>
              <a:rPr sz="900" spc="-10" dirty="0">
                <a:solidFill>
                  <a:srgbClr val="12284C"/>
                </a:solidFill>
                <a:latin typeface="Open Sans"/>
                <a:cs typeface="Open Sans"/>
              </a:rPr>
              <a:t>KSDE</a:t>
            </a:r>
            <a:r>
              <a:rPr sz="900" spc="-25" dirty="0">
                <a:solidFill>
                  <a:srgbClr val="12284C"/>
                </a:solidFill>
                <a:latin typeface="Open Sans"/>
                <a:cs typeface="Open Sans"/>
              </a:rPr>
              <a:t> </a:t>
            </a:r>
            <a:r>
              <a:rPr sz="900" spc="-20" dirty="0">
                <a:solidFill>
                  <a:srgbClr val="12284C"/>
                </a:solidFill>
                <a:latin typeface="Open Sans"/>
                <a:cs typeface="Open Sans"/>
              </a:rPr>
              <a:t>General </a:t>
            </a:r>
            <a:r>
              <a:rPr sz="900" spc="-10" dirty="0">
                <a:solidFill>
                  <a:srgbClr val="12284C"/>
                </a:solidFill>
                <a:latin typeface="Open Sans"/>
                <a:cs typeface="Open Sans"/>
              </a:rPr>
              <a:t>Counsel, </a:t>
            </a:r>
            <a:r>
              <a:rPr sz="900" spc="-30" dirty="0">
                <a:solidFill>
                  <a:srgbClr val="12284C"/>
                </a:solidFill>
                <a:latin typeface="Open Sans"/>
                <a:cs typeface="Open Sans"/>
              </a:rPr>
              <a:t>Oﬃce</a:t>
            </a:r>
            <a:r>
              <a:rPr sz="900" spc="-25" dirty="0">
                <a:solidFill>
                  <a:srgbClr val="12284C"/>
                </a:solidFill>
                <a:latin typeface="Open Sans"/>
                <a:cs typeface="Open Sans"/>
              </a:rPr>
              <a:t> </a:t>
            </a:r>
            <a:r>
              <a:rPr sz="900" dirty="0">
                <a:solidFill>
                  <a:srgbClr val="12284C"/>
                </a:solidFill>
                <a:latin typeface="Open Sans"/>
                <a:cs typeface="Open Sans"/>
              </a:rPr>
              <a:t>of</a:t>
            </a:r>
            <a:r>
              <a:rPr sz="900" spc="-20" dirty="0">
                <a:solidFill>
                  <a:srgbClr val="12284C"/>
                </a:solidFill>
                <a:latin typeface="Open Sans"/>
                <a:cs typeface="Open Sans"/>
              </a:rPr>
              <a:t> General </a:t>
            </a:r>
            <a:r>
              <a:rPr sz="900" spc="-25" dirty="0">
                <a:solidFill>
                  <a:srgbClr val="12284C"/>
                </a:solidFill>
                <a:latin typeface="Open Sans"/>
                <a:cs typeface="Open Sans"/>
              </a:rPr>
              <a:t>Counsel,</a:t>
            </a:r>
            <a:r>
              <a:rPr sz="900" spc="-20" dirty="0">
                <a:solidFill>
                  <a:srgbClr val="12284C"/>
                </a:solidFill>
                <a:latin typeface="Open Sans"/>
                <a:cs typeface="Open Sans"/>
              </a:rPr>
              <a:t> KSDE, Landon </a:t>
            </a:r>
            <a:r>
              <a:rPr sz="900" spc="-10" dirty="0">
                <a:solidFill>
                  <a:srgbClr val="12284C"/>
                </a:solidFill>
                <a:latin typeface="Open Sans"/>
                <a:cs typeface="Open Sans"/>
              </a:rPr>
              <a:t>State</a:t>
            </a:r>
            <a:r>
              <a:rPr sz="900" spc="-20" dirty="0">
                <a:solidFill>
                  <a:srgbClr val="12284C"/>
                </a:solidFill>
                <a:latin typeface="Open Sans"/>
                <a:cs typeface="Open Sans"/>
              </a:rPr>
              <a:t> </a:t>
            </a:r>
            <a:r>
              <a:rPr sz="900" spc="-30" dirty="0">
                <a:solidFill>
                  <a:srgbClr val="12284C"/>
                </a:solidFill>
                <a:latin typeface="Open Sans"/>
                <a:cs typeface="Open Sans"/>
              </a:rPr>
              <a:t>Oﬃce</a:t>
            </a:r>
            <a:r>
              <a:rPr sz="900" spc="-20" dirty="0">
                <a:solidFill>
                  <a:srgbClr val="12284C"/>
                </a:solidFill>
                <a:latin typeface="Open Sans"/>
                <a:cs typeface="Open Sans"/>
              </a:rPr>
              <a:t> </a:t>
            </a:r>
            <a:r>
              <a:rPr sz="900" spc="-30" dirty="0">
                <a:solidFill>
                  <a:srgbClr val="12284C"/>
                </a:solidFill>
                <a:latin typeface="Open Sans"/>
                <a:cs typeface="Open Sans"/>
              </a:rPr>
              <a:t>Building,</a:t>
            </a:r>
            <a:r>
              <a:rPr sz="900" spc="-20" dirty="0">
                <a:solidFill>
                  <a:srgbClr val="12284C"/>
                </a:solidFill>
                <a:latin typeface="Open Sans"/>
                <a:cs typeface="Open Sans"/>
              </a:rPr>
              <a:t> </a:t>
            </a:r>
            <a:r>
              <a:rPr sz="900" dirty="0">
                <a:solidFill>
                  <a:srgbClr val="12284C"/>
                </a:solidFill>
                <a:latin typeface="Open Sans"/>
                <a:cs typeface="Open Sans"/>
              </a:rPr>
              <a:t>900</a:t>
            </a:r>
            <a:r>
              <a:rPr sz="900" spc="-20" dirty="0">
                <a:solidFill>
                  <a:srgbClr val="12284C"/>
                </a:solidFill>
                <a:latin typeface="Open Sans"/>
                <a:cs typeface="Open Sans"/>
              </a:rPr>
              <a:t> S.W. </a:t>
            </a:r>
            <a:r>
              <a:rPr sz="900" spc="-25" dirty="0">
                <a:solidFill>
                  <a:srgbClr val="12284C"/>
                </a:solidFill>
                <a:latin typeface="Open Sans"/>
                <a:cs typeface="Open Sans"/>
              </a:rPr>
              <a:t>Jackson,</a:t>
            </a:r>
            <a:r>
              <a:rPr sz="900" spc="-20" dirty="0">
                <a:solidFill>
                  <a:srgbClr val="12284C"/>
                </a:solidFill>
                <a:latin typeface="Open Sans"/>
                <a:cs typeface="Open Sans"/>
              </a:rPr>
              <a:t> Suite </a:t>
            </a:r>
            <a:r>
              <a:rPr sz="900" dirty="0">
                <a:solidFill>
                  <a:srgbClr val="12284C"/>
                </a:solidFill>
                <a:latin typeface="Open Sans"/>
                <a:cs typeface="Open Sans"/>
              </a:rPr>
              <a:t>102,</a:t>
            </a:r>
            <a:r>
              <a:rPr sz="900" spc="-20" dirty="0">
                <a:solidFill>
                  <a:srgbClr val="12284C"/>
                </a:solidFill>
                <a:latin typeface="Open Sans"/>
                <a:cs typeface="Open Sans"/>
              </a:rPr>
              <a:t> </a:t>
            </a:r>
            <a:r>
              <a:rPr sz="900" spc="-30" dirty="0">
                <a:solidFill>
                  <a:srgbClr val="12284C"/>
                </a:solidFill>
                <a:latin typeface="Open Sans"/>
                <a:cs typeface="Open Sans"/>
              </a:rPr>
              <a:t>Topeka,</a:t>
            </a:r>
            <a:r>
              <a:rPr sz="900" spc="-20" dirty="0">
                <a:solidFill>
                  <a:srgbClr val="12284C"/>
                </a:solidFill>
                <a:latin typeface="Open Sans"/>
                <a:cs typeface="Open Sans"/>
              </a:rPr>
              <a:t> </a:t>
            </a:r>
            <a:r>
              <a:rPr sz="900" dirty="0">
                <a:solidFill>
                  <a:srgbClr val="12284C"/>
                </a:solidFill>
                <a:latin typeface="Open Sans"/>
                <a:cs typeface="Open Sans"/>
              </a:rPr>
              <a:t>KS</a:t>
            </a:r>
            <a:r>
              <a:rPr sz="900" spc="-20" dirty="0">
                <a:solidFill>
                  <a:srgbClr val="12284C"/>
                </a:solidFill>
                <a:latin typeface="Open Sans"/>
                <a:cs typeface="Open Sans"/>
              </a:rPr>
              <a:t> </a:t>
            </a:r>
            <a:r>
              <a:rPr sz="900" dirty="0">
                <a:solidFill>
                  <a:srgbClr val="12284C"/>
                </a:solidFill>
                <a:latin typeface="Open Sans"/>
                <a:cs typeface="Open Sans"/>
              </a:rPr>
              <a:t>66612,</a:t>
            </a:r>
            <a:r>
              <a:rPr sz="900" spc="-20" dirty="0">
                <a:solidFill>
                  <a:srgbClr val="12284C"/>
                </a:solidFill>
                <a:latin typeface="Open Sans"/>
                <a:cs typeface="Open Sans"/>
              </a:rPr>
              <a:t> </a:t>
            </a:r>
            <a:r>
              <a:rPr sz="900" spc="-10" dirty="0">
                <a:solidFill>
                  <a:srgbClr val="12284C"/>
                </a:solidFill>
                <a:latin typeface="Open Sans"/>
                <a:cs typeface="Open Sans"/>
              </a:rPr>
              <a:t>(785)</a:t>
            </a:r>
            <a:r>
              <a:rPr sz="900" spc="-20" dirty="0">
                <a:solidFill>
                  <a:srgbClr val="12284C"/>
                </a:solidFill>
                <a:latin typeface="Open Sans"/>
                <a:cs typeface="Open Sans"/>
              </a:rPr>
              <a:t> </a:t>
            </a:r>
            <a:r>
              <a:rPr sz="900" spc="-10" dirty="0">
                <a:solidFill>
                  <a:srgbClr val="12284C"/>
                </a:solidFill>
                <a:latin typeface="Open Sans"/>
                <a:cs typeface="Open Sans"/>
              </a:rPr>
              <a:t>296-3201.</a:t>
            </a:r>
            <a:endParaRPr sz="900">
              <a:latin typeface="Open Sans"/>
              <a:cs typeface="Open Sans"/>
            </a:endParaRPr>
          </a:p>
        </p:txBody>
      </p:sp>
      <p:sp>
        <p:nvSpPr>
          <p:cNvPr id="4" name="object 4"/>
          <p:cNvSpPr txBox="1"/>
          <p:nvPr/>
        </p:nvSpPr>
        <p:spPr>
          <a:xfrm>
            <a:off x="1775113" y="3407836"/>
            <a:ext cx="2574925" cy="1854200"/>
          </a:xfrm>
          <a:prstGeom prst="rect">
            <a:avLst/>
          </a:prstGeom>
        </p:spPr>
        <p:txBody>
          <a:bodyPr vert="horz" wrap="square" lIns="0" tIns="12700" rIns="0" bIns="0" rtlCol="0">
            <a:spAutoFit/>
          </a:bodyPr>
          <a:lstStyle/>
          <a:p>
            <a:pPr marL="12700" marR="541655">
              <a:lnSpc>
                <a:spcPct val="100000"/>
              </a:lnSpc>
              <a:spcBef>
                <a:spcPts val="100"/>
              </a:spcBef>
            </a:pPr>
            <a:r>
              <a:rPr sz="2000" spc="-35" dirty="0">
                <a:solidFill>
                  <a:srgbClr val="12284C"/>
                </a:solidFill>
                <a:latin typeface="Open Sans"/>
                <a:cs typeface="Open Sans"/>
              </a:rPr>
              <a:t>Julie</a:t>
            </a:r>
            <a:r>
              <a:rPr sz="2000" spc="-85" dirty="0">
                <a:solidFill>
                  <a:srgbClr val="12284C"/>
                </a:solidFill>
                <a:latin typeface="Open Sans"/>
                <a:cs typeface="Open Sans"/>
              </a:rPr>
              <a:t> </a:t>
            </a:r>
            <a:r>
              <a:rPr sz="2000" spc="-10" dirty="0">
                <a:solidFill>
                  <a:srgbClr val="12284C"/>
                </a:solidFill>
                <a:latin typeface="Open Sans"/>
                <a:cs typeface="Open Sans"/>
              </a:rPr>
              <a:t>Ewing </a:t>
            </a:r>
            <a:r>
              <a:rPr sz="2000" spc="-35" dirty="0">
                <a:solidFill>
                  <a:srgbClr val="12284C"/>
                </a:solidFill>
                <a:latin typeface="Open Sans"/>
                <a:cs typeface="Open Sans"/>
              </a:rPr>
              <a:t>Assistant</a:t>
            </a:r>
            <a:r>
              <a:rPr sz="2000" spc="-65" dirty="0">
                <a:solidFill>
                  <a:srgbClr val="12284C"/>
                </a:solidFill>
                <a:latin typeface="Open Sans"/>
                <a:cs typeface="Open Sans"/>
              </a:rPr>
              <a:t> </a:t>
            </a:r>
            <a:r>
              <a:rPr sz="2000" spc="-40" dirty="0">
                <a:solidFill>
                  <a:srgbClr val="12284C"/>
                </a:solidFill>
                <a:latin typeface="Open Sans"/>
                <a:cs typeface="Open Sans"/>
              </a:rPr>
              <a:t>Director</a:t>
            </a:r>
            <a:endParaRPr sz="2000">
              <a:latin typeface="Open Sans"/>
              <a:cs typeface="Open Sans"/>
            </a:endParaRPr>
          </a:p>
          <a:p>
            <a:pPr marL="12700" marR="5080">
              <a:lnSpc>
                <a:spcPct val="100000"/>
              </a:lnSpc>
            </a:pPr>
            <a:r>
              <a:rPr sz="2000" spc="-30" dirty="0">
                <a:solidFill>
                  <a:srgbClr val="12284C"/>
                </a:solidFill>
                <a:latin typeface="Open Sans"/>
                <a:cs typeface="Open Sans"/>
              </a:rPr>
              <a:t>Career,</a:t>
            </a:r>
            <a:r>
              <a:rPr sz="2000" spc="-80" dirty="0">
                <a:solidFill>
                  <a:srgbClr val="12284C"/>
                </a:solidFill>
                <a:latin typeface="Open Sans"/>
                <a:cs typeface="Open Sans"/>
              </a:rPr>
              <a:t> </a:t>
            </a:r>
            <a:r>
              <a:rPr sz="2000" spc="-40" dirty="0">
                <a:solidFill>
                  <a:srgbClr val="12284C"/>
                </a:solidFill>
                <a:latin typeface="Open Sans"/>
                <a:cs typeface="Open Sans"/>
              </a:rPr>
              <a:t>Standards</a:t>
            </a:r>
            <a:r>
              <a:rPr sz="2000" spc="-80" dirty="0">
                <a:solidFill>
                  <a:srgbClr val="12284C"/>
                </a:solidFill>
                <a:latin typeface="Open Sans"/>
                <a:cs typeface="Open Sans"/>
              </a:rPr>
              <a:t> </a:t>
            </a:r>
            <a:r>
              <a:rPr sz="2000" spc="-25" dirty="0">
                <a:solidFill>
                  <a:srgbClr val="12284C"/>
                </a:solidFill>
                <a:latin typeface="Open Sans"/>
                <a:cs typeface="Open Sans"/>
              </a:rPr>
              <a:t>and </a:t>
            </a:r>
            <a:r>
              <a:rPr sz="2000" spc="-45" dirty="0">
                <a:solidFill>
                  <a:srgbClr val="12284C"/>
                </a:solidFill>
                <a:latin typeface="Open Sans"/>
                <a:cs typeface="Open Sans"/>
              </a:rPr>
              <a:t>Assessment </a:t>
            </a:r>
            <a:r>
              <a:rPr sz="2000" spc="-10" dirty="0">
                <a:solidFill>
                  <a:srgbClr val="12284C"/>
                </a:solidFill>
                <a:latin typeface="Open Sans"/>
                <a:cs typeface="Open Sans"/>
              </a:rPr>
              <a:t>Services </a:t>
            </a:r>
            <a:r>
              <a:rPr sz="2000" dirty="0">
                <a:solidFill>
                  <a:srgbClr val="12284C"/>
                </a:solidFill>
                <a:latin typeface="Open Sans"/>
                <a:cs typeface="Open Sans"/>
              </a:rPr>
              <a:t>(785)</a:t>
            </a:r>
            <a:r>
              <a:rPr sz="2000" spc="-100" dirty="0">
                <a:solidFill>
                  <a:srgbClr val="12284C"/>
                </a:solidFill>
                <a:latin typeface="Open Sans"/>
                <a:cs typeface="Open Sans"/>
              </a:rPr>
              <a:t> </a:t>
            </a:r>
            <a:r>
              <a:rPr sz="2000" spc="-10" dirty="0">
                <a:solidFill>
                  <a:srgbClr val="12284C"/>
                </a:solidFill>
                <a:latin typeface="Open Sans"/>
                <a:cs typeface="Open Sans"/>
              </a:rPr>
              <a:t>296-</a:t>
            </a:r>
            <a:r>
              <a:rPr sz="2000" spc="-20" dirty="0">
                <a:solidFill>
                  <a:srgbClr val="12284C"/>
                </a:solidFill>
                <a:latin typeface="Open Sans"/>
                <a:cs typeface="Open Sans"/>
              </a:rPr>
              <a:t>2325</a:t>
            </a:r>
            <a:endParaRPr sz="2000">
              <a:latin typeface="Open Sans"/>
              <a:cs typeface="Open Sans"/>
            </a:endParaRPr>
          </a:p>
          <a:p>
            <a:pPr marL="12700">
              <a:lnSpc>
                <a:spcPct val="100000"/>
              </a:lnSpc>
            </a:pPr>
            <a:r>
              <a:rPr sz="2000" u="heavy" spc="-10" dirty="0">
                <a:solidFill>
                  <a:srgbClr val="005587"/>
                </a:solidFill>
                <a:uFill>
                  <a:solidFill>
                    <a:srgbClr val="005587"/>
                  </a:solidFill>
                </a:uFill>
                <a:latin typeface="Open Sans"/>
                <a:cs typeface="Open Sans"/>
                <a:hlinkClick r:id="rId3"/>
              </a:rPr>
              <a:t>jewing@ksde.org</a:t>
            </a:r>
            <a:endParaRPr sz="2000">
              <a:latin typeface="Open Sans"/>
              <a:cs typeface="Open San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b="1" dirty="0">
                <a:latin typeface="Calibri" panose="020F0502020204030204" pitchFamily="34" charset="0"/>
                <a:cs typeface="Calibri" panose="020F0502020204030204" pitchFamily="34" charset="0"/>
              </a:rPr>
              <a:t>Ben Proctor</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Deputy Commissioner</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Division of Learning Services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(785) 296-2304</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bproctor@ksde.org</a:t>
            </a:r>
          </a:p>
        </p:txBody>
      </p:sp>
    </p:spTree>
    <p:extLst>
      <p:ext uri="{BB962C8B-B14F-4D97-AF65-F5344CB8AC3E}">
        <p14:creationId xmlns:p14="http://schemas.microsoft.com/office/powerpoint/2010/main" val="133472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E3FC-1657-9C28-10DD-C99959FD545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AF83CE-112C-0A50-0E29-87957AC8B619}"/>
              </a:ext>
            </a:extLst>
          </p:cNvPr>
          <p:cNvSpPr>
            <a:spLocks noGrp="1"/>
          </p:cNvSpPr>
          <p:nvPr>
            <p:ph idx="1"/>
          </p:nvPr>
        </p:nvSpPr>
        <p:spPr/>
        <p:txBody>
          <a:bodyPr/>
          <a:lstStyle/>
          <a:p>
            <a:pPr marL="0" indent="0">
              <a:buNone/>
            </a:pPr>
            <a:r>
              <a:rPr lang="en-US" dirty="0"/>
              <a:t>The Desire for Coherence</a:t>
            </a:r>
          </a:p>
          <a:p>
            <a:pPr marL="514350" indent="-514350">
              <a:buAutoNum type="arabicPeriod"/>
            </a:pPr>
            <a:r>
              <a:rPr lang="en-US" dirty="0"/>
              <a:t>Focus Direction</a:t>
            </a:r>
          </a:p>
          <a:p>
            <a:pPr marL="514350" indent="-514350">
              <a:buAutoNum type="arabicPeriod"/>
            </a:pPr>
            <a:r>
              <a:rPr lang="en-US" dirty="0"/>
              <a:t>Build a Collaborative Culture</a:t>
            </a:r>
          </a:p>
          <a:p>
            <a:pPr marL="514350" indent="-514350">
              <a:buAutoNum type="arabicPeriod"/>
            </a:pPr>
            <a:r>
              <a:rPr lang="en-US" dirty="0"/>
              <a:t>Deepen Learning</a:t>
            </a:r>
          </a:p>
          <a:p>
            <a:pPr marL="514350" indent="-514350">
              <a:buAutoNum type="arabicPeriod"/>
            </a:pPr>
            <a:r>
              <a:rPr lang="en-US" dirty="0"/>
              <a:t>Establish Accountability</a:t>
            </a:r>
          </a:p>
        </p:txBody>
      </p:sp>
      <p:sp>
        <p:nvSpPr>
          <p:cNvPr id="3" name="Title 2">
            <a:extLst>
              <a:ext uri="{FF2B5EF4-FFF2-40B4-BE49-F238E27FC236}">
                <a16:creationId xmlns:a16="http://schemas.microsoft.com/office/drawing/2014/main" id="{552D168C-CE8A-FE92-DFFB-900BFE08846B}"/>
              </a:ext>
            </a:extLst>
          </p:cNvPr>
          <p:cNvSpPr>
            <a:spLocks noGrp="1"/>
          </p:cNvSpPr>
          <p:nvPr>
            <p:ph type="title"/>
          </p:nvPr>
        </p:nvSpPr>
        <p:spPr/>
        <p:txBody>
          <a:bodyPr/>
          <a:lstStyle/>
          <a:p>
            <a:r>
              <a:rPr lang="en-US" dirty="0"/>
              <a:t>The Beginning</a:t>
            </a:r>
          </a:p>
        </p:txBody>
      </p:sp>
    </p:spTree>
    <p:extLst>
      <p:ext uri="{BB962C8B-B14F-4D97-AF65-F5344CB8AC3E}">
        <p14:creationId xmlns:p14="http://schemas.microsoft.com/office/powerpoint/2010/main" val="1779911612"/>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terms/"/>
    <ds:schemaRef ds:uri="http://purl.org/dc/dcmitype/"/>
    <ds:schemaRef ds:uri="6c663d95-8238-4b2d-b922-a74f82e5df6f"/>
    <ds:schemaRef ds:uri="d5501a87-0b31-43b9-bb13-8dd2b743a206"/>
    <ds:schemaRef ds:uri="http://schemas.microsoft.com/office/2006/metadata/propertie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10133</TotalTime>
  <Words>3928</Words>
  <Application>Microsoft Office PowerPoint</Application>
  <PresentationFormat>Widescreen</PresentationFormat>
  <Paragraphs>534</Paragraphs>
  <Slides>81</Slides>
  <Notes>42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81</vt:i4>
      </vt:variant>
    </vt:vector>
  </HeadingPairs>
  <TitlesOfParts>
    <vt:vector size="95" baseType="lpstr">
      <vt:lpstr>等线</vt:lpstr>
      <vt:lpstr>Arial</vt:lpstr>
      <vt:lpstr>Britannic Bold</vt:lpstr>
      <vt:lpstr>Calibri</vt:lpstr>
      <vt:lpstr>Courier New</vt:lpstr>
      <vt:lpstr>Noto Sans</vt:lpstr>
      <vt:lpstr>Noto Sans Symbols</vt:lpstr>
      <vt:lpstr>Open Sans</vt:lpstr>
      <vt:lpstr>Open Sans Light</vt:lpstr>
      <vt:lpstr>Open Sans SemiBold</vt:lpstr>
      <vt:lpstr>Open Sans SemiBold</vt:lpstr>
      <vt:lpstr>Symbol</vt:lpstr>
      <vt:lpstr>Times New Roman</vt:lpstr>
      <vt:lpstr>Custom Design</vt:lpstr>
      <vt:lpstr>Curriculum Leaders Meeting</vt:lpstr>
      <vt:lpstr>School Improvement in Kansas</vt:lpstr>
      <vt:lpstr>Today’s Learning Objective</vt:lpstr>
      <vt:lpstr>PowerPoint Presentation</vt:lpstr>
      <vt:lpstr>PowerPoint Presentation</vt:lpstr>
      <vt:lpstr>Pareto’s Principle for Principals</vt:lpstr>
      <vt:lpstr>Pareto’s Principle for KSDE</vt:lpstr>
      <vt:lpstr>PowerPoint Presentation</vt:lpstr>
      <vt:lpstr>The Beginning</vt:lpstr>
      <vt:lpstr>The Why</vt:lpstr>
      <vt:lpstr>The What</vt:lpstr>
      <vt:lpstr>The How</vt:lpstr>
      <vt:lpstr>Keep it Simple</vt:lpstr>
      <vt:lpstr>PowerPoint Presentation</vt:lpstr>
      <vt:lpstr>Execution</vt:lpstr>
      <vt:lpstr>KESA 2.0 Collaboration</vt:lpstr>
      <vt:lpstr>Check for Understanding</vt:lpstr>
      <vt:lpstr>TNTP Instructional Materials Survey</vt:lpstr>
      <vt:lpstr>KSDE Program Managers April 19, 2024</vt:lpstr>
      <vt:lpstr>Standards Alignment</vt:lpstr>
      <vt:lpstr>Diamond Discussion Model</vt:lpstr>
      <vt:lpstr>PowerPoint Presentation</vt:lpstr>
      <vt:lpstr>PowerPoint Presentation</vt:lpstr>
      <vt:lpstr>What is the process for Alignment?</vt:lpstr>
      <vt:lpstr>What is the process for Alignment?</vt:lpstr>
      <vt:lpstr>What is the process for Alignment?</vt:lpstr>
      <vt:lpstr>PowerPoint Presentation</vt:lpstr>
      <vt:lpstr>Support Available</vt:lpstr>
      <vt:lpstr>Kick-off / Alignment Opportunities</vt:lpstr>
      <vt:lpstr>Questions?</vt:lpstr>
      <vt:lpstr>PowerPoint Presentation</vt:lpstr>
      <vt:lpstr>PowerPoint Presentation</vt:lpstr>
      <vt:lpstr>KSDE Updates</vt:lpstr>
      <vt:lpstr>Graduation Updates – Post Secondary Assets</vt:lpstr>
      <vt:lpstr>Graduation Updates – post secondary assets</vt:lpstr>
      <vt:lpstr>New Graduation Requirements Q and A</vt:lpstr>
      <vt:lpstr>Contact Information</vt:lpstr>
      <vt:lpstr>Initial Dyslexia Training Modules Revised and have been piloted. </vt:lpstr>
      <vt:lpstr>Developmental Language Disorder</vt:lpstr>
      <vt:lpstr>Career and Technical Education</vt:lpstr>
      <vt:lpstr>Career and Technical Education Cluster Reviews</vt:lpstr>
      <vt:lpstr>Student Data Management </vt:lpstr>
      <vt:lpstr>Required Data Posting</vt:lpstr>
      <vt:lpstr>PowerPoint Presentation</vt:lpstr>
      <vt:lpstr>PowerPoint Presentation</vt:lpstr>
      <vt:lpstr>Individual Plan of Study  (IPS) </vt:lpstr>
      <vt:lpstr>Kansans Can Star Recognition</vt:lpstr>
      <vt:lpstr>IPS Annual Survey</vt:lpstr>
      <vt:lpstr>PowerPoint Presentation</vt:lpstr>
      <vt:lpstr>PowerPoint Presentation</vt:lpstr>
      <vt:lpstr>PowerPoint Presentation</vt:lpstr>
      <vt:lpstr>PowerPoint Presentation</vt:lpstr>
      <vt:lpstr>72153 Exploration of Career Pathways</vt:lpstr>
      <vt:lpstr>PowerPoint Presentation</vt:lpstr>
      <vt:lpstr>PowerPoint Presentation</vt:lpstr>
      <vt:lpstr>PowerPoint Presentation</vt:lpstr>
      <vt:lpstr>PowerPoint Presentation</vt:lpstr>
      <vt:lpstr>PowerPoint Presentation</vt:lpstr>
      <vt:lpstr>PowerPoint Presentation</vt:lpstr>
      <vt:lpstr>Kansas Career Posters</vt:lpstr>
      <vt:lpstr>Kansas’ NEW Health Care Careers Website HappyInHealthCare.Org</vt:lpstr>
      <vt:lpstr>PowerPoint Presentation</vt:lpstr>
      <vt:lpstr>PowerPoint Presentation</vt:lpstr>
      <vt:lpstr>PowerPoint Presentation</vt:lpstr>
      <vt:lpstr>Overview</vt:lpstr>
      <vt:lpstr>Development Timeline</vt:lpstr>
      <vt:lpstr>Kite Student Portal</vt:lpstr>
      <vt:lpstr>General Summative Assessments</vt:lpstr>
      <vt:lpstr>Changes for Summative Assessment</vt:lpstr>
      <vt:lpstr>Changes for Summative Assessment</vt:lpstr>
      <vt:lpstr>2 Sets of Performance Level Descriptors</vt:lpstr>
      <vt:lpstr>Current Performance Level Descriptors</vt:lpstr>
      <vt:lpstr>Proposed Performance Level Descriptors</vt:lpstr>
      <vt:lpstr>Interim Assessments</vt:lpstr>
      <vt:lpstr>Interim Assessments</vt:lpstr>
      <vt:lpstr>Example of Interim Assessment Blueprints</vt:lpstr>
      <vt:lpstr>Assessment Development Guides</vt:lpstr>
      <vt:lpstr>Updated Mini-tests</vt:lpstr>
      <vt:lpstr>Standards Based Report (demo)</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Pat Bone</cp:lastModifiedBy>
  <cp:revision>102</cp:revision>
  <cp:lastPrinted>2023-01-10T13:01:57Z</cp:lastPrinted>
  <dcterms:created xsi:type="dcterms:W3CDTF">2017-11-21T21:33:09Z</dcterms:created>
  <dcterms:modified xsi:type="dcterms:W3CDTF">2024-04-17T20:59:04Z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